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4024" r:id="rId1"/>
  </p:sldMasterIdLst>
  <p:notesMasterIdLst>
    <p:notesMasterId r:id="rId29"/>
  </p:notesMasterIdLst>
  <p:sldIdLst>
    <p:sldId id="256" r:id="rId2"/>
    <p:sldId id="257" r:id="rId3"/>
    <p:sldId id="265" r:id="rId4"/>
    <p:sldId id="264" r:id="rId5"/>
    <p:sldId id="260" r:id="rId6"/>
    <p:sldId id="277" r:id="rId7"/>
    <p:sldId id="278" r:id="rId8"/>
    <p:sldId id="283" r:id="rId9"/>
    <p:sldId id="261" r:id="rId10"/>
    <p:sldId id="262" r:id="rId11"/>
    <p:sldId id="258" r:id="rId12"/>
    <p:sldId id="263" r:id="rId13"/>
    <p:sldId id="275" r:id="rId14"/>
    <p:sldId id="259" r:id="rId15"/>
    <p:sldId id="266" r:id="rId16"/>
    <p:sldId id="267" r:id="rId17"/>
    <p:sldId id="274" r:id="rId18"/>
    <p:sldId id="280" r:id="rId19"/>
    <p:sldId id="268" r:id="rId20"/>
    <p:sldId id="269" r:id="rId21"/>
    <p:sldId id="271" r:id="rId22"/>
    <p:sldId id="282" r:id="rId23"/>
    <p:sldId id="285" r:id="rId24"/>
    <p:sldId id="270" r:id="rId25"/>
    <p:sldId id="272" r:id="rId26"/>
    <p:sldId id="273" r:id="rId27"/>
    <p:sldId id="281" r:id="rId28"/>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C29C"/>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198"/>
    <p:restoredTop sz="94730"/>
  </p:normalViewPr>
  <p:slideViewPr>
    <p:cSldViewPr snapToGrid="0" snapToObjects="1">
      <p:cViewPr varScale="1">
        <p:scale>
          <a:sx n="125" d="100"/>
          <a:sy n="125" d="100"/>
        </p:scale>
        <p:origin x="592" y="17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4FA6348-3877-D54F-8AA2-E81D2CAF3566}" type="datetimeFigureOut">
              <a:rPr lang="en-US" smtClean="0"/>
              <a:t>10/20/23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7AB0034-2BB3-3347-B8F7-2C898116571D}" type="slidenum">
              <a:rPr lang="en-US" smtClean="0"/>
              <a:t>‹#›</a:t>
            </a:fld>
            <a:endParaRPr lang="en-US"/>
          </a:p>
        </p:txBody>
      </p:sp>
    </p:spTree>
    <p:extLst>
      <p:ext uri="{BB962C8B-B14F-4D97-AF65-F5344CB8AC3E}">
        <p14:creationId xmlns:p14="http://schemas.microsoft.com/office/powerpoint/2010/main" val="1873010585"/>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Make introductory</a:t>
            </a:r>
            <a:r>
              <a:rPr lang="en-US" baseline="0" dirty="0"/>
              <a:t> remarks about Christians’ difficulty in defining the gospel, before going to next slide.</a:t>
            </a:r>
          </a:p>
        </p:txBody>
      </p:sp>
      <p:sp>
        <p:nvSpPr>
          <p:cNvPr id="4" name="Slide Number Placeholder 3"/>
          <p:cNvSpPr>
            <a:spLocks noGrp="1"/>
          </p:cNvSpPr>
          <p:nvPr>
            <p:ph type="sldNum" sz="quarter" idx="10"/>
          </p:nvPr>
        </p:nvSpPr>
        <p:spPr/>
        <p:txBody>
          <a:bodyPr/>
          <a:lstStyle/>
          <a:p>
            <a:fld id="{B7AB0034-2BB3-3347-B8F7-2C898116571D}" type="slidenum">
              <a:rPr lang="en-US" smtClean="0"/>
              <a:t>3</a:t>
            </a:fld>
            <a:endParaRPr lang="en-US"/>
          </a:p>
        </p:txBody>
      </p:sp>
    </p:spTree>
    <p:extLst>
      <p:ext uri="{BB962C8B-B14F-4D97-AF65-F5344CB8AC3E}">
        <p14:creationId xmlns:p14="http://schemas.microsoft.com/office/powerpoint/2010/main" val="32826421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Does anyone know what</a:t>
            </a:r>
            <a:r>
              <a:rPr lang="en-US" baseline="0" dirty="0"/>
              <a:t> “the natural religion of humanity” is?</a:t>
            </a:r>
            <a:endParaRPr lang="en-US" dirty="0"/>
          </a:p>
        </p:txBody>
      </p:sp>
      <p:sp>
        <p:nvSpPr>
          <p:cNvPr id="4" name="Slide Number Placeholder 3"/>
          <p:cNvSpPr>
            <a:spLocks noGrp="1"/>
          </p:cNvSpPr>
          <p:nvPr>
            <p:ph type="sldNum" sz="quarter" idx="10"/>
          </p:nvPr>
        </p:nvSpPr>
        <p:spPr/>
        <p:txBody>
          <a:bodyPr/>
          <a:lstStyle/>
          <a:p>
            <a:fld id="{B7AB0034-2BB3-3347-B8F7-2C898116571D}" type="slidenum">
              <a:rPr lang="en-US" smtClean="0"/>
              <a:t>10</a:t>
            </a:fld>
            <a:endParaRPr lang="en-US"/>
          </a:p>
        </p:txBody>
      </p:sp>
    </p:spTree>
    <p:extLst>
      <p:ext uri="{BB962C8B-B14F-4D97-AF65-F5344CB8AC3E}">
        <p14:creationId xmlns:p14="http://schemas.microsoft.com/office/powerpoint/2010/main" val="19036311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assertion</a:t>
            </a:r>
            <a:r>
              <a:rPr lang="en-US" baseline="0" dirty="0"/>
              <a:t> of Christ’s burial assures us that the apostles </a:t>
            </a:r>
            <a:r>
              <a:rPr lang="en-US" i="1" baseline="0" dirty="0"/>
              <a:t>meant</a:t>
            </a:r>
            <a:r>
              <a:rPr lang="en-US" i="0" baseline="0" dirty="0"/>
              <a:t> that Christ physically died.</a:t>
            </a:r>
            <a:endParaRPr lang="en-US" dirty="0"/>
          </a:p>
        </p:txBody>
      </p:sp>
      <p:sp>
        <p:nvSpPr>
          <p:cNvPr id="4" name="Slide Number Placeholder 3"/>
          <p:cNvSpPr>
            <a:spLocks noGrp="1"/>
          </p:cNvSpPr>
          <p:nvPr>
            <p:ph type="sldNum" sz="quarter" idx="10"/>
          </p:nvPr>
        </p:nvSpPr>
        <p:spPr/>
        <p:txBody>
          <a:bodyPr/>
          <a:lstStyle/>
          <a:p>
            <a:fld id="{B7AB0034-2BB3-3347-B8F7-2C898116571D}" type="slidenum">
              <a:rPr lang="en-US" smtClean="0"/>
              <a:t>17</a:t>
            </a:fld>
            <a:endParaRPr lang="en-US"/>
          </a:p>
        </p:txBody>
      </p:sp>
    </p:spTree>
    <p:extLst>
      <p:ext uri="{BB962C8B-B14F-4D97-AF65-F5344CB8AC3E}">
        <p14:creationId xmlns:p14="http://schemas.microsoft.com/office/powerpoint/2010/main" val="6505357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1" name="Rectangle 10"/>
          <p:cNvSpPr/>
          <p:nvPr/>
        </p:nvSpPr>
        <p:spPr>
          <a:xfrm>
            <a:off x="0" y="3866920"/>
            <a:ext cx="9144000" cy="299108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0" y="0"/>
            <a:ext cx="9144000" cy="386692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1473795" y="5052545"/>
            <a:ext cx="5637010" cy="882119"/>
          </a:xfrm>
        </p:spPr>
        <p:txBody>
          <a:bodyPr>
            <a:normAutofit/>
          </a:bodyPr>
          <a:lstStyle>
            <a:lvl1pPr marL="0" indent="0" algn="l">
              <a:buNone/>
              <a:defRPr sz="22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28E80666-FB37-4B36-9149-507F3B0178E3}" type="datetimeFigureOut">
              <a:rPr lang="en-US" smtClean="0"/>
              <a:pPr/>
              <a:t>10/20/23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E63A33-8271-4DD0-9C48-789913D7C115}" type="slidenum">
              <a:rPr lang="en-US" smtClean="0"/>
              <a:pPr/>
              <a:t>‹#›</a:t>
            </a:fld>
            <a:endParaRPr lang="en-US"/>
          </a:p>
        </p:txBody>
      </p:sp>
      <p:sp>
        <p:nvSpPr>
          <p:cNvPr id="2" name="Title 1"/>
          <p:cNvSpPr>
            <a:spLocks noGrp="1"/>
          </p:cNvSpPr>
          <p:nvPr>
            <p:ph type="ctrTitle"/>
          </p:nvPr>
        </p:nvSpPr>
        <p:spPr>
          <a:xfrm>
            <a:off x="817581" y="3132290"/>
            <a:ext cx="7175351" cy="1793167"/>
          </a:xfrm>
          <a:effectLst/>
        </p:spPr>
        <p:txBody>
          <a:bodyPr>
            <a:noAutofit/>
          </a:bodyPr>
          <a:lstStyle>
            <a:lvl1pPr marL="640080" indent="-457200" algn="l">
              <a:defRPr sz="5400"/>
            </a:lvl1pPr>
          </a:lstStyle>
          <a:p>
            <a:r>
              <a:rPr lang="en-US"/>
              <a:t>Click to edit Master title style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a:xfrm>
            <a:off x="1905000" y="731519"/>
            <a:ext cx="6400800" cy="347472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B836778-3115-034E-A7F5-D078B76D6A1E}" type="datetimeFigureOut">
              <a:rPr lang="en-US" smtClean="0"/>
              <a:t>10/20/23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DEA6BE9-ED94-EA4A-AFEE-DA8D2DF052AE}"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53758" y="376517"/>
            <a:ext cx="2057400" cy="5238339"/>
          </a:xfrm>
          <a:effectLst/>
        </p:spPr>
        <p:txBody>
          <a:bodyPr vert="eaVert"/>
          <a:lstStyle>
            <a:lvl1pPr algn="l">
              <a:defRPr/>
            </a:lvl1pPr>
          </a:lstStyle>
          <a:p>
            <a:r>
              <a:rPr lang="en-US"/>
              <a:t>Click to edit Master title style</a:t>
            </a:r>
          </a:p>
        </p:txBody>
      </p:sp>
      <p:sp>
        <p:nvSpPr>
          <p:cNvPr id="3" name="Vertical Text Placeholder 2"/>
          <p:cNvSpPr>
            <a:spLocks noGrp="1"/>
          </p:cNvSpPr>
          <p:nvPr>
            <p:ph type="body" orient="vert" idx="1"/>
          </p:nvPr>
        </p:nvSpPr>
        <p:spPr>
          <a:xfrm>
            <a:off x="3324113" y="731519"/>
            <a:ext cx="4829287" cy="489472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B836778-3115-034E-A7F5-D078B76D6A1E}" type="datetimeFigureOut">
              <a:rPr lang="en-US" smtClean="0"/>
              <a:t>10/20/23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DEA6BE9-ED94-EA4A-AFEE-DA8D2DF052AE}"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AB836778-3115-034E-A7F5-D078B76D6A1E}" type="datetimeFigureOut">
              <a:rPr lang="en-US" smtClean="0"/>
              <a:t>10/20/23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DEA6BE9-ED94-EA4A-AFEE-DA8D2DF052AE}" type="slidenum">
              <a:rPr lang="en-US" smtClean="0"/>
              <a:t>‹#›</a:t>
            </a:fld>
            <a:endParaRPr lang="en-US"/>
          </a:p>
        </p:txBody>
      </p:sp>
      <p:sp>
        <p:nvSpPr>
          <p:cNvPr id="8" name="Title 7"/>
          <p:cNvSpPr>
            <a:spLocks noGrp="1"/>
          </p:cNvSpPr>
          <p:nvPr>
            <p:ph type="title"/>
          </p:nvPr>
        </p:nvSpPr>
        <p:spPr/>
        <p:txBody>
          <a:bodyPr/>
          <a:lstStyle/>
          <a:p>
            <a:r>
              <a:rPr lang="en-US"/>
              <a:t>Click to edit Master title style</a:t>
            </a:r>
          </a:p>
        </p:txBody>
      </p:sp>
      <p:sp>
        <p:nvSpPr>
          <p:cNvPr id="10" name="Content Placeholder 9"/>
          <p:cNvSpPr>
            <a:spLocks noGrp="1"/>
          </p:cNvSpPr>
          <p:nvPr>
            <p:ph sz="quarter" idx="13"/>
          </p:nvPr>
        </p:nvSpPr>
        <p:spPr>
          <a:xfrm>
            <a:off x="1143000" y="731520"/>
            <a:ext cx="6400800" cy="34747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Rectangle 6"/>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2033195" y="2172648"/>
            <a:ext cx="5966666" cy="2423346"/>
          </a:xfrm>
          <a:effectLst/>
        </p:spPr>
        <p:txBody>
          <a:bodyPr anchor="b"/>
          <a:lstStyle>
            <a:lvl1pPr algn="r">
              <a:defRPr sz="4600" b="1" cap="none" baseline="0"/>
            </a:lvl1pPr>
          </a:lstStyle>
          <a:p>
            <a:r>
              <a:rPr lang="en-US"/>
              <a:t>Click to edit Master title style</a:t>
            </a:r>
            <a:endParaRPr lang="en-US" dirty="0"/>
          </a:p>
        </p:txBody>
      </p:sp>
      <p:sp>
        <p:nvSpPr>
          <p:cNvPr id="3" name="Text Placeholder 2"/>
          <p:cNvSpPr>
            <a:spLocks noGrp="1"/>
          </p:cNvSpPr>
          <p:nvPr>
            <p:ph type="body" idx="1"/>
          </p:nvPr>
        </p:nvSpPr>
        <p:spPr>
          <a:xfrm>
            <a:off x="2022438" y="4607511"/>
            <a:ext cx="5970494" cy="835460"/>
          </a:xfrm>
        </p:spPr>
        <p:txBody>
          <a:bodyPr anchor="t"/>
          <a:lstStyle>
            <a:lvl1pPr marL="0" indent="0" algn="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8E80666-FB37-4B36-9149-507F3B0178E3}" type="datetimeFigureOut">
              <a:rPr lang="en-US" smtClean="0"/>
              <a:pPr/>
              <a:t>10/20/23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E63A33-8271-4DD0-9C48-789913D7C115}"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AB836778-3115-034E-A7F5-D078B76D6A1E}" type="datetimeFigureOut">
              <a:rPr lang="en-US" smtClean="0"/>
              <a:t>10/20/23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DEA6BE9-ED94-EA4A-AFEE-DA8D2DF052AE}" type="slidenum">
              <a:rPr lang="en-US" smtClean="0"/>
              <a:t>‹#›</a:t>
            </a:fld>
            <a:endParaRPr lang="en-US"/>
          </a:p>
        </p:txBody>
      </p:sp>
      <p:sp>
        <p:nvSpPr>
          <p:cNvPr id="8" name="Title 7"/>
          <p:cNvSpPr>
            <a:spLocks noGrp="1"/>
          </p:cNvSpPr>
          <p:nvPr>
            <p:ph type="title"/>
          </p:nvPr>
        </p:nvSpPr>
        <p:spPr/>
        <p:txBody>
          <a:bodyPr/>
          <a:lstStyle/>
          <a:p>
            <a:r>
              <a:rPr lang="en-US"/>
              <a:t>Click to edit Master title style</a:t>
            </a:r>
          </a:p>
        </p:txBody>
      </p:sp>
      <p:sp>
        <p:nvSpPr>
          <p:cNvPr id="9" name="Content Placeholder 8"/>
          <p:cNvSpPr>
            <a:spLocks noGrp="1"/>
          </p:cNvSpPr>
          <p:nvPr>
            <p:ph sz="quarter" idx="13"/>
          </p:nvPr>
        </p:nvSpPr>
        <p:spPr>
          <a:xfrm>
            <a:off x="1142999" y="731519"/>
            <a:ext cx="3346704" cy="34747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Content Placeholder 10"/>
          <p:cNvSpPr>
            <a:spLocks noGrp="1"/>
          </p:cNvSpPr>
          <p:nvPr>
            <p:ph sz="quarter" idx="14"/>
          </p:nvPr>
        </p:nvSpPr>
        <p:spPr>
          <a:xfrm>
            <a:off x="4645152" y="731520"/>
            <a:ext cx="3346704" cy="34747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43000"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56447" y="1400327"/>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47302"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ctr" defTabSz="914400" rtl="0" eaLnBrk="1" latinLnBrk="0" hangingPunct="1">
              <a:spcBef>
                <a:spcPct val="20000"/>
              </a:spcBef>
              <a:spcAft>
                <a:spcPts val="300"/>
              </a:spcAft>
              <a:buClr>
                <a:schemeClr val="accent6">
                  <a:lumMod val="75000"/>
                </a:schemeClr>
              </a:buClr>
              <a:buSzPct val="130000"/>
              <a:buFont typeface="Georgia" pitchFamily="18" charset="0"/>
              <a:buNone/>
            </a:pPr>
            <a:r>
              <a:rPr lang="en-US"/>
              <a:t>Click to edit Master text styles</a:t>
            </a:r>
          </a:p>
        </p:txBody>
      </p:sp>
      <p:sp>
        <p:nvSpPr>
          <p:cNvPr id="6" name="Content Placeholder 5"/>
          <p:cNvSpPr>
            <a:spLocks noGrp="1"/>
          </p:cNvSpPr>
          <p:nvPr>
            <p:ph sz="quarter" idx="4"/>
          </p:nvPr>
        </p:nvSpPr>
        <p:spPr>
          <a:xfrm>
            <a:off x="4645025" y="1399032"/>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AB836778-3115-034E-A7F5-D078B76D6A1E}" type="datetimeFigureOut">
              <a:rPr lang="en-US" smtClean="0"/>
              <a:t>10/20/23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DEA6BE9-ED94-EA4A-AFEE-DA8D2DF052AE}" type="slidenum">
              <a:rPr lang="en-US" smtClean="0"/>
              <a:t>‹#›</a:t>
            </a:fld>
            <a:endParaRPr lang="en-US"/>
          </a:p>
        </p:txBody>
      </p:sp>
      <p:sp>
        <p:nvSpPr>
          <p:cNvPr id="10" name="Title 9"/>
          <p:cNvSpPr>
            <a:spLocks noGrp="1"/>
          </p:cNvSpPr>
          <p:nvPr>
            <p:ph type="title"/>
          </p:nvPr>
        </p:nvSpPr>
        <p:spPr/>
        <p:txBody>
          <a:bodyPr/>
          <a:lstStyle/>
          <a:p>
            <a:r>
              <a:rPr lang="en-US"/>
              <a:t>Click to edit Master title style</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AB836778-3115-034E-A7F5-D078B76D6A1E}" type="datetimeFigureOut">
              <a:rPr lang="en-US" smtClean="0"/>
              <a:t>10/20/23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DEA6BE9-ED94-EA4A-AFEE-DA8D2DF052AE}"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B836778-3115-034E-A7F5-D078B76D6A1E}" type="datetimeFigureOut">
              <a:rPr lang="en-US" smtClean="0"/>
              <a:t>10/20/23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DEA6BE9-ED94-EA4A-AFEE-DA8D2DF052AE}"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095" y="2209800"/>
            <a:ext cx="3636085" cy="1258493"/>
          </a:xfrm>
          <a:effectLst/>
        </p:spPr>
        <p:txBody>
          <a:bodyPr anchor="b">
            <a:noAutofit/>
          </a:bodyPr>
          <a:lstStyle>
            <a:lvl1pPr marL="228600" indent="-228600" algn="l">
              <a:defRPr sz="2800" b="1">
                <a:effectLst/>
              </a:defRPr>
            </a:lvl1pPr>
          </a:lstStyle>
          <a:p>
            <a:r>
              <a:rPr lang="en-US"/>
              <a:t>Click to edit Master title style</a:t>
            </a:r>
            <a:endParaRPr lang="en-US" dirty="0"/>
          </a:p>
        </p:txBody>
      </p:sp>
      <p:sp>
        <p:nvSpPr>
          <p:cNvPr id="3" name="Content Placeholder 2"/>
          <p:cNvSpPr>
            <a:spLocks noGrp="1"/>
          </p:cNvSpPr>
          <p:nvPr>
            <p:ph idx="1"/>
          </p:nvPr>
        </p:nvSpPr>
        <p:spPr>
          <a:xfrm>
            <a:off x="4593515" y="731520"/>
            <a:ext cx="4017085" cy="4894730"/>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075765" y="3497802"/>
            <a:ext cx="3388660" cy="21395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B836778-3115-034E-A7F5-D078B76D6A1E}" type="datetimeFigureOut">
              <a:rPr lang="en-US" smtClean="0"/>
              <a:t>10/20/23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DEA6BE9-ED94-EA4A-AFEE-DA8D2DF052AE}"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4475175" y="1143000"/>
            <a:ext cx="4114800" cy="3127806"/>
          </a:xfrm>
          <a:prstGeom prst="roundRect">
            <a:avLst>
              <a:gd name="adj" fmla="val 4230"/>
            </a:avLst>
          </a:prstGeom>
          <a:solidFill>
            <a:schemeClr val="bg2">
              <a:lumMod val="90000"/>
            </a:schemeClr>
          </a:solidFill>
          <a:effectLst>
            <a:reflection blurRad="4350" stA="23000" endA="300" endPos="28000" dir="5400000" sy="-100000" algn="bl" rotWithShape="0"/>
          </a:effectLst>
          <a:scene3d>
            <a:camera prst="perspectiveContrastingLeftFacing" fov="1800000">
              <a:rot lat="300000" lon="2100000" rev="0"/>
            </a:camera>
            <a:lightRig rig="balanced" dir="t"/>
          </a:scene3d>
          <a:sp3d>
            <a:bevelT w="50800" h="50800"/>
          </a:sp3d>
        </p:spPr>
        <p:txBody>
          <a:bodyPr>
            <a:normAutofit/>
            <a:flatTx/>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Drag picture to placeholder or click icon to add</a:t>
            </a:r>
            <a:endParaRPr lang="en-US" dirty="0"/>
          </a:p>
        </p:txBody>
      </p:sp>
      <p:sp>
        <p:nvSpPr>
          <p:cNvPr id="4" name="Text Placeholder 3"/>
          <p:cNvSpPr>
            <a:spLocks noGrp="1"/>
          </p:cNvSpPr>
          <p:nvPr>
            <p:ph type="body" sz="half" idx="2"/>
          </p:nvPr>
        </p:nvSpPr>
        <p:spPr>
          <a:xfrm>
            <a:off x="877887" y="1010486"/>
            <a:ext cx="3694114" cy="2163020"/>
          </a:xfrm>
        </p:spPr>
        <p:txBody>
          <a:bodyPr anchor="b"/>
          <a:lstStyle>
            <a:lvl1pPr marL="182880" indent="-182880">
              <a:buFont typeface="Georgia" pitchFamily="18" charset="0"/>
              <a:buChar char="*"/>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B836778-3115-034E-A7F5-D078B76D6A1E}" type="datetimeFigureOut">
              <a:rPr lang="en-US" smtClean="0"/>
              <a:t>10/20/23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DEA6BE9-ED94-EA4A-AFEE-DA8D2DF052AE}" type="slidenum">
              <a:rPr lang="en-US" smtClean="0"/>
              <a:t>‹#›</a:t>
            </a:fld>
            <a:endParaRPr lang="en-US"/>
          </a:p>
        </p:txBody>
      </p:sp>
      <p:sp>
        <p:nvSpPr>
          <p:cNvPr id="2" name="Title 1"/>
          <p:cNvSpPr>
            <a:spLocks noGrp="1"/>
          </p:cNvSpPr>
          <p:nvPr>
            <p:ph type="title"/>
          </p:nvPr>
        </p:nvSpPr>
        <p:spPr>
          <a:xfrm>
            <a:off x="727268" y="4464421"/>
            <a:ext cx="6383538" cy="1143000"/>
          </a:xfrm>
        </p:spPr>
        <p:txBody>
          <a:bodyPr anchor="b">
            <a:noAutofit/>
          </a:bodyPr>
          <a:lstStyle>
            <a:lvl1pPr algn="l">
              <a:defRPr sz="4600" b="1"/>
            </a:lvl1pPr>
          </a:lstStyle>
          <a:p>
            <a:r>
              <a:rPr lang="en-US"/>
              <a:t>Click to edit Master title style</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5105400"/>
            <a:ext cx="9144000" cy="175260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510540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3768304"/>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6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793289" y="4372168"/>
            <a:ext cx="6512511" cy="1143000"/>
          </a:xfrm>
          <a:prstGeom prst="rect">
            <a:avLst/>
          </a:prstGeom>
          <a:effectLst/>
        </p:spPr>
        <p:txBody>
          <a:bodyPr vert="horz" lIns="91440" tIns="45720" rIns="91440" bIns="45720" rtlCol="0" anchor="t" anchorCtr="0">
            <a:noAutofit/>
          </a:bodyPr>
          <a:lstStyle/>
          <a:p>
            <a:r>
              <a:rPr lang="en-US"/>
              <a:t>Click to edit Master title style</a:t>
            </a:r>
            <a:endParaRPr lang="en-US" dirty="0"/>
          </a:p>
        </p:txBody>
      </p:sp>
      <p:sp>
        <p:nvSpPr>
          <p:cNvPr id="3" name="Text Placeholder 2"/>
          <p:cNvSpPr>
            <a:spLocks noGrp="1"/>
          </p:cNvSpPr>
          <p:nvPr>
            <p:ph type="body" idx="1"/>
          </p:nvPr>
        </p:nvSpPr>
        <p:spPr>
          <a:xfrm>
            <a:off x="1143000" y="732260"/>
            <a:ext cx="6400800" cy="347472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172200" y="6172200"/>
            <a:ext cx="2514600" cy="365125"/>
          </a:xfrm>
          <a:prstGeom prst="rect">
            <a:avLst/>
          </a:prstGeom>
        </p:spPr>
        <p:txBody>
          <a:bodyPr vert="horz" lIns="91440" tIns="45720" rIns="91440" bIns="45720" rtlCol="0" anchor="ctr"/>
          <a:lstStyle>
            <a:lvl1pPr algn="r">
              <a:defRPr sz="1100" b="1">
                <a:solidFill>
                  <a:schemeClr val="tx1">
                    <a:lumMod val="50000"/>
                    <a:lumOff val="50000"/>
                  </a:schemeClr>
                </a:solidFill>
              </a:defRPr>
            </a:lvl1pPr>
          </a:lstStyle>
          <a:p>
            <a:fld id="{AB836778-3115-034E-A7F5-D078B76D6A1E}" type="datetimeFigureOut">
              <a:rPr lang="en-US" smtClean="0"/>
              <a:t>10/20/23</a:t>
            </a:fld>
            <a:endParaRPr lang="en-US"/>
          </a:p>
        </p:txBody>
      </p:sp>
      <p:sp>
        <p:nvSpPr>
          <p:cNvPr id="5" name="Footer Placeholder 4"/>
          <p:cNvSpPr>
            <a:spLocks noGrp="1"/>
          </p:cNvSpPr>
          <p:nvPr>
            <p:ph type="ftr" sz="quarter" idx="3"/>
          </p:nvPr>
        </p:nvSpPr>
        <p:spPr>
          <a:xfrm>
            <a:off x="457199" y="6172200"/>
            <a:ext cx="3352801" cy="365125"/>
          </a:xfrm>
          <a:prstGeom prst="rect">
            <a:avLst/>
          </a:prstGeom>
        </p:spPr>
        <p:txBody>
          <a:bodyPr vert="horz" lIns="91440" tIns="45720" rIns="91440" bIns="45720" rtlCol="0" anchor="ctr"/>
          <a:lstStyle>
            <a:lvl1pPr algn="l">
              <a:defRPr sz="1100" b="1">
                <a:solidFill>
                  <a:schemeClr val="tx1">
                    <a:lumMod val="50000"/>
                    <a:lumOff val="50000"/>
                  </a:schemeClr>
                </a:solidFill>
              </a:defRPr>
            </a:lvl1pPr>
          </a:lstStyle>
          <a:p>
            <a:endParaRPr lang="en-US"/>
          </a:p>
        </p:txBody>
      </p:sp>
      <p:sp>
        <p:nvSpPr>
          <p:cNvPr id="6" name="Slide Number Placeholder 5"/>
          <p:cNvSpPr>
            <a:spLocks noGrp="1"/>
          </p:cNvSpPr>
          <p:nvPr>
            <p:ph type="sldNum" sz="quarter" idx="4"/>
          </p:nvPr>
        </p:nvSpPr>
        <p:spPr>
          <a:xfrm>
            <a:off x="3810000" y="6172200"/>
            <a:ext cx="1828800" cy="365125"/>
          </a:xfrm>
          <a:prstGeom prst="rect">
            <a:avLst/>
          </a:prstGeom>
        </p:spPr>
        <p:txBody>
          <a:bodyPr vert="horz" lIns="91440" tIns="45720" rIns="91440" bIns="45720" rtlCol="0" anchor="ctr"/>
          <a:lstStyle>
            <a:lvl1pPr algn="ctr">
              <a:defRPr sz="1200" b="1">
                <a:solidFill>
                  <a:schemeClr val="tx1">
                    <a:lumMod val="50000"/>
                    <a:lumOff val="50000"/>
                  </a:schemeClr>
                </a:solidFill>
              </a:defRPr>
            </a:lvl1pPr>
          </a:lstStyle>
          <a:p>
            <a:fld id="{8DEA6BE9-ED94-EA4A-AFEE-DA8D2DF052AE}"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4025" r:id="rId1"/>
    <p:sldLayoutId id="2147484026" r:id="rId2"/>
    <p:sldLayoutId id="2147484027" r:id="rId3"/>
    <p:sldLayoutId id="2147484028" r:id="rId4"/>
    <p:sldLayoutId id="2147484029" r:id="rId5"/>
    <p:sldLayoutId id="2147484030" r:id="rId6"/>
    <p:sldLayoutId id="2147484031" r:id="rId7"/>
    <p:sldLayoutId id="2147484032" r:id="rId8"/>
    <p:sldLayoutId id="2147484033" r:id="rId9"/>
    <p:sldLayoutId id="2147484034" r:id="rId10"/>
    <p:sldLayoutId id="2147484035" r:id="rId11"/>
  </p:sldLayoutIdLst>
  <p:txStyles>
    <p:title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0.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normAutofit fontScale="92500" lnSpcReduction="20000"/>
          </a:bodyPr>
          <a:lstStyle/>
          <a:p>
            <a:r>
              <a:rPr lang="en-US" sz="3200" dirty="0"/>
              <a:t>Working toward precision in our most important message.</a:t>
            </a:r>
          </a:p>
        </p:txBody>
      </p:sp>
      <p:sp>
        <p:nvSpPr>
          <p:cNvPr id="2" name="Title 1"/>
          <p:cNvSpPr>
            <a:spLocks noGrp="1"/>
          </p:cNvSpPr>
          <p:nvPr>
            <p:ph type="ctrTitle"/>
          </p:nvPr>
        </p:nvSpPr>
        <p:spPr>
          <a:xfrm>
            <a:off x="551157" y="3158269"/>
            <a:ext cx="8051672" cy="1793167"/>
          </a:xfrm>
        </p:spPr>
        <p:txBody>
          <a:bodyPr>
            <a:normAutofit/>
          </a:bodyPr>
          <a:lstStyle/>
          <a:p>
            <a:pPr marL="182880" indent="0" algn="ctr">
              <a:buNone/>
            </a:pPr>
            <a:r>
              <a:rPr lang="en-US" sz="4400" dirty="0">
                <a:solidFill>
                  <a:srgbClr val="821A08"/>
                </a:solidFill>
                <a:cs typeface="Calibri"/>
              </a:rPr>
              <a:t>Reflections on the Gospel</a:t>
            </a:r>
          </a:p>
        </p:txBody>
      </p:sp>
      <p:sp>
        <p:nvSpPr>
          <p:cNvPr id="4" name="Subtitle 2"/>
          <p:cNvSpPr txBox="1">
            <a:spLocks/>
          </p:cNvSpPr>
          <p:nvPr/>
        </p:nvSpPr>
        <p:spPr>
          <a:xfrm>
            <a:off x="1473795" y="1007720"/>
            <a:ext cx="5637010" cy="882119"/>
          </a:xfrm>
          <a:prstGeom prst="rect">
            <a:avLst/>
          </a:prstGeom>
        </p:spPr>
        <p:txBody>
          <a:bodyPr vert="horz" lIns="91440" tIns="45720" rIns="91440" bIns="45720" rtlCol="0">
            <a:normAutofit lnSpcReduction="10000"/>
          </a:bodyPr>
          <a:lstStyle>
            <a:lvl1pPr marL="0" indent="0" algn="l" defTabSz="914400" rtl="0" eaLnBrk="1" latinLnBrk="0" hangingPunct="1">
              <a:spcBef>
                <a:spcPct val="20000"/>
              </a:spcBef>
              <a:spcAft>
                <a:spcPts val="300"/>
              </a:spcAft>
              <a:buClr>
                <a:schemeClr val="accent6">
                  <a:lumMod val="75000"/>
                </a:schemeClr>
              </a:buClr>
              <a:buSzPct val="130000"/>
              <a:buFont typeface="Georgia" pitchFamily="18" charset="0"/>
              <a:buNone/>
              <a:defRPr sz="2200" kern="1200">
                <a:solidFill>
                  <a:schemeClr val="tx2"/>
                </a:solidFill>
                <a:latin typeface="+mn-lt"/>
                <a:ea typeface="+mn-ea"/>
                <a:cs typeface="+mn-cs"/>
              </a:defRPr>
            </a:lvl1pPr>
            <a:lvl2pPr marL="457200" indent="0" algn="ctr" defTabSz="914400" rtl="0" eaLnBrk="1" latinLnBrk="0" hangingPunct="1">
              <a:spcBef>
                <a:spcPct val="20000"/>
              </a:spcBef>
              <a:spcAft>
                <a:spcPts val="300"/>
              </a:spcAft>
              <a:buClr>
                <a:schemeClr val="accent6">
                  <a:lumMod val="75000"/>
                </a:schemeClr>
              </a:buClr>
              <a:buSzPct val="130000"/>
              <a:buFont typeface="Georgia" pitchFamily="18" charset="0"/>
              <a:buNone/>
              <a:defRPr sz="2000" kern="1200">
                <a:solidFill>
                  <a:schemeClr val="tx1">
                    <a:tint val="75000"/>
                  </a:schemeClr>
                </a:solidFill>
                <a:latin typeface="+mn-lt"/>
                <a:ea typeface="+mn-ea"/>
                <a:cs typeface="+mn-cs"/>
              </a:defRPr>
            </a:lvl2pPr>
            <a:lvl3pPr marL="914400" indent="0" algn="ctr" defTabSz="914400" rtl="0" eaLnBrk="1" latinLnBrk="0" hangingPunct="1">
              <a:spcBef>
                <a:spcPct val="20000"/>
              </a:spcBef>
              <a:spcAft>
                <a:spcPts val="300"/>
              </a:spcAft>
              <a:buClr>
                <a:schemeClr val="accent6">
                  <a:lumMod val="75000"/>
                </a:schemeClr>
              </a:buClr>
              <a:buSzPct val="130000"/>
              <a:buFont typeface="Georgia" pitchFamily="18" charset="0"/>
              <a:buNone/>
              <a:defRPr sz="1800" kern="1200">
                <a:solidFill>
                  <a:schemeClr val="tx1">
                    <a:tint val="75000"/>
                  </a:schemeClr>
                </a:solidFill>
                <a:latin typeface="+mn-lt"/>
                <a:ea typeface="+mn-ea"/>
                <a:cs typeface="+mn-cs"/>
              </a:defRPr>
            </a:lvl3pPr>
            <a:lvl4pPr marL="1371600" indent="0" algn="ctr" defTabSz="914400" rtl="0" eaLnBrk="1" latinLnBrk="0" hangingPunct="1">
              <a:spcBef>
                <a:spcPct val="20000"/>
              </a:spcBef>
              <a:spcAft>
                <a:spcPts val="300"/>
              </a:spcAft>
              <a:buClr>
                <a:schemeClr val="accent6">
                  <a:lumMod val="75000"/>
                </a:schemeClr>
              </a:buClr>
              <a:buSzPct val="130000"/>
              <a:buFont typeface="Georgia" pitchFamily="18" charset="0"/>
              <a:buNone/>
              <a:defRPr sz="1600" kern="1200">
                <a:solidFill>
                  <a:schemeClr val="tx1">
                    <a:tint val="75000"/>
                  </a:schemeClr>
                </a:solidFill>
                <a:latin typeface="+mn-lt"/>
                <a:ea typeface="+mn-ea"/>
                <a:cs typeface="+mn-cs"/>
              </a:defRPr>
            </a:lvl4pPr>
            <a:lvl5pPr marL="1828800" indent="0" algn="ctr" defTabSz="914400" rtl="0" eaLnBrk="1" latinLnBrk="0" hangingPunct="1">
              <a:spcBef>
                <a:spcPct val="20000"/>
              </a:spcBef>
              <a:spcAft>
                <a:spcPts val="300"/>
              </a:spcAft>
              <a:buClr>
                <a:schemeClr val="accent6">
                  <a:lumMod val="75000"/>
                </a:schemeClr>
              </a:buClr>
              <a:buSzPct val="130000"/>
              <a:buFont typeface="Georgia" pitchFamily="18" charset="0"/>
              <a:buNone/>
              <a:defRPr sz="1400" kern="1200">
                <a:solidFill>
                  <a:schemeClr val="tx1">
                    <a:tint val="75000"/>
                  </a:schemeClr>
                </a:solidFill>
                <a:latin typeface="+mn-lt"/>
                <a:ea typeface="+mn-ea"/>
                <a:cs typeface="+mn-cs"/>
              </a:defRPr>
            </a:lvl5pPr>
            <a:lvl6pPr marL="2286000" indent="0" algn="ctr" defTabSz="914400" rtl="0" eaLnBrk="1" latinLnBrk="0" hangingPunct="1">
              <a:spcBef>
                <a:spcPct val="20000"/>
              </a:spcBef>
              <a:spcAft>
                <a:spcPts val="300"/>
              </a:spcAft>
              <a:buClr>
                <a:schemeClr val="accent6">
                  <a:lumMod val="75000"/>
                </a:schemeClr>
              </a:buClr>
              <a:buSzPct val="130000"/>
              <a:buFont typeface="Georgia" pitchFamily="18" charset="0"/>
              <a:buNone/>
              <a:defRPr sz="1400" kern="1200">
                <a:solidFill>
                  <a:schemeClr val="tx1">
                    <a:tint val="75000"/>
                  </a:schemeClr>
                </a:solidFill>
                <a:latin typeface="+mn-lt"/>
                <a:ea typeface="+mn-ea"/>
                <a:cs typeface="+mn-cs"/>
              </a:defRPr>
            </a:lvl6pPr>
            <a:lvl7pPr marL="2743200" indent="0" algn="ctr" defTabSz="914400" rtl="0" eaLnBrk="1" latinLnBrk="0" hangingPunct="1">
              <a:spcBef>
                <a:spcPct val="20000"/>
              </a:spcBef>
              <a:spcAft>
                <a:spcPts val="300"/>
              </a:spcAft>
              <a:buClr>
                <a:schemeClr val="accent6">
                  <a:lumMod val="75000"/>
                </a:schemeClr>
              </a:buClr>
              <a:buSzPct val="130000"/>
              <a:buFont typeface="Georgia" pitchFamily="18" charset="0"/>
              <a:buNone/>
              <a:defRPr sz="1400" kern="1200">
                <a:solidFill>
                  <a:schemeClr val="tx1">
                    <a:tint val="75000"/>
                  </a:schemeClr>
                </a:solidFill>
                <a:latin typeface="+mn-lt"/>
                <a:ea typeface="+mn-ea"/>
                <a:cs typeface="+mn-cs"/>
              </a:defRPr>
            </a:lvl7pPr>
            <a:lvl8pPr marL="3200400" indent="0" algn="ctr" defTabSz="914400" rtl="0" eaLnBrk="1" latinLnBrk="0" hangingPunct="1">
              <a:spcBef>
                <a:spcPct val="20000"/>
              </a:spcBef>
              <a:spcAft>
                <a:spcPts val="300"/>
              </a:spcAft>
              <a:buClr>
                <a:schemeClr val="accent6">
                  <a:lumMod val="75000"/>
                </a:schemeClr>
              </a:buClr>
              <a:buSzPct val="130000"/>
              <a:buFont typeface="Georgia" pitchFamily="18" charset="0"/>
              <a:buNone/>
              <a:defRPr sz="1400" kern="1200">
                <a:solidFill>
                  <a:schemeClr val="tx1">
                    <a:tint val="75000"/>
                  </a:schemeClr>
                </a:solidFill>
                <a:latin typeface="+mn-lt"/>
                <a:ea typeface="+mn-ea"/>
                <a:cs typeface="+mn-cs"/>
              </a:defRPr>
            </a:lvl8pPr>
            <a:lvl9pPr marL="3657600" indent="0" algn="ctr" defTabSz="914400" rtl="0" eaLnBrk="1" latinLnBrk="0" hangingPunct="1">
              <a:spcBef>
                <a:spcPct val="20000"/>
              </a:spcBef>
              <a:spcAft>
                <a:spcPts val="300"/>
              </a:spcAft>
              <a:buClr>
                <a:schemeClr val="accent6">
                  <a:lumMod val="75000"/>
                </a:schemeClr>
              </a:buClr>
              <a:buSzPct val="130000"/>
              <a:buFont typeface="Georgia" pitchFamily="18" charset="0"/>
              <a:buNone/>
              <a:defRPr sz="1400" kern="1200">
                <a:solidFill>
                  <a:schemeClr val="tx1">
                    <a:tint val="75000"/>
                  </a:schemeClr>
                </a:solidFill>
                <a:latin typeface="+mn-lt"/>
                <a:ea typeface="+mn-ea"/>
                <a:cs typeface="+mn-cs"/>
              </a:defRPr>
            </a:lvl9pPr>
          </a:lstStyle>
          <a:p>
            <a:r>
              <a:rPr lang="en-US" sz="2400" dirty="0">
                <a:solidFill>
                  <a:schemeClr val="bg2">
                    <a:lumMod val="60000"/>
                    <a:lumOff val="40000"/>
                  </a:schemeClr>
                </a:solidFill>
              </a:rPr>
              <a:t>Roderick Graciano</a:t>
            </a:r>
          </a:p>
          <a:p>
            <a:r>
              <a:rPr lang="en-US" sz="2400" dirty="0">
                <a:solidFill>
                  <a:schemeClr val="bg2">
                    <a:lumMod val="60000"/>
                    <a:lumOff val="40000"/>
                  </a:schemeClr>
                </a:solidFill>
              </a:rPr>
              <a:t>Timothy Ministries</a:t>
            </a:r>
          </a:p>
        </p:txBody>
      </p:sp>
    </p:spTree>
    <p:extLst>
      <p:ext uri="{BB962C8B-B14F-4D97-AF65-F5344CB8AC3E}">
        <p14:creationId xmlns:p14="http://schemas.microsoft.com/office/powerpoint/2010/main" val="8813960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431" y="410522"/>
            <a:ext cx="5323814" cy="851454"/>
          </a:xfrm>
        </p:spPr>
        <p:txBody>
          <a:bodyPr/>
          <a:lstStyle/>
          <a:p>
            <a:pPr marL="0" indent="0" algn="ctr">
              <a:buNone/>
            </a:pPr>
            <a:r>
              <a:rPr lang="en-US" sz="3200" dirty="0">
                <a:solidFill>
                  <a:schemeClr val="bg2">
                    <a:lumMod val="20000"/>
                    <a:lumOff val="80000"/>
                  </a:schemeClr>
                </a:solidFill>
              </a:rPr>
              <a:t>Reflections on the Gospel</a:t>
            </a:r>
          </a:p>
        </p:txBody>
      </p:sp>
      <p:sp>
        <p:nvSpPr>
          <p:cNvPr id="3" name="Vertical Text Placeholder 2"/>
          <p:cNvSpPr>
            <a:spLocks noGrp="1"/>
          </p:cNvSpPr>
          <p:nvPr>
            <p:ph type="body" orient="vert" idx="1"/>
          </p:nvPr>
        </p:nvSpPr>
        <p:spPr>
          <a:xfrm>
            <a:off x="609600" y="1143000"/>
            <a:ext cx="7924800" cy="5341028"/>
          </a:xfrm>
        </p:spPr>
        <p:txBody>
          <a:bodyPr vert="horz">
            <a:noAutofit/>
          </a:bodyPr>
          <a:lstStyle/>
          <a:p>
            <a:pPr marL="685800" indent="-1371600">
              <a:spcBef>
                <a:spcPts val="0"/>
              </a:spcBef>
              <a:spcAft>
                <a:spcPts val="1200"/>
              </a:spcAft>
              <a:buNone/>
              <a:tabLst>
                <a:tab pos="688975" algn="r"/>
              </a:tabLst>
            </a:pPr>
            <a:r>
              <a:rPr lang="en-US" sz="3600" b="1" dirty="0">
                <a:solidFill>
                  <a:srgbClr val="821A08"/>
                </a:solidFill>
              </a:rPr>
              <a:t>4.		Christ’s death for our sins calls us to the pursuit of holiness.</a:t>
            </a:r>
            <a:endParaRPr lang="en-US" sz="3600" dirty="0">
              <a:solidFill>
                <a:schemeClr val="accent6">
                  <a:lumMod val="50000"/>
                </a:schemeClr>
              </a:solidFill>
              <a:latin typeface="Times"/>
              <a:cs typeface="Times"/>
            </a:endParaRPr>
          </a:p>
          <a:p>
            <a:pPr marL="685800" indent="0">
              <a:spcBef>
                <a:spcPts val="1200"/>
              </a:spcBef>
              <a:buNone/>
              <a:tabLst>
                <a:tab pos="688975" algn="r"/>
              </a:tabLst>
            </a:pPr>
            <a:r>
              <a:rPr lang="en-US" sz="3600" dirty="0">
                <a:solidFill>
                  <a:schemeClr val="accent6">
                    <a:lumMod val="50000"/>
                  </a:schemeClr>
                </a:solidFill>
                <a:latin typeface="Times"/>
                <a:cs typeface="Times"/>
              </a:rPr>
              <a:t>If we omit Christ’s </a:t>
            </a:r>
            <a:r>
              <a:rPr lang="en-US" sz="3600" b="1" dirty="0">
                <a:solidFill>
                  <a:schemeClr val="accent6">
                    <a:lumMod val="50000"/>
                  </a:schemeClr>
                </a:solidFill>
                <a:latin typeface="Times"/>
                <a:cs typeface="Times"/>
              </a:rPr>
              <a:t>death for sins</a:t>
            </a:r>
            <a:r>
              <a:rPr lang="en-US" sz="3600" dirty="0">
                <a:solidFill>
                  <a:schemeClr val="accent6">
                    <a:lumMod val="50000"/>
                  </a:schemeClr>
                </a:solidFill>
                <a:latin typeface="Times"/>
                <a:cs typeface="Times"/>
              </a:rPr>
              <a:t> from the gospel, we revert to “the natural religion of humanity,” and sabotage holiness.</a:t>
            </a:r>
          </a:p>
          <a:p>
            <a:pPr marL="685800" indent="-1371600">
              <a:buNone/>
              <a:tabLst>
                <a:tab pos="688975" algn="r"/>
              </a:tabLst>
            </a:pPr>
            <a:endParaRPr lang="en-US" sz="3600" dirty="0">
              <a:solidFill>
                <a:schemeClr val="accent6">
                  <a:lumMod val="50000"/>
                </a:schemeClr>
              </a:solidFill>
            </a:endParaRPr>
          </a:p>
        </p:txBody>
      </p:sp>
    </p:spTree>
    <p:extLst>
      <p:ext uri="{BB962C8B-B14F-4D97-AF65-F5344CB8AC3E}">
        <p14:creationId xmlns:p14="http://schemas.microsoft.com/office/powerpoint/2010/main" val="41284151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sosceles Triangle 1"/>
          <p:cNvSpPr/>
          <p:nvPr/>
        </p:nvSpPr>
        <p:spPr>
          <a:xfrm>
            <a:off x="3602485" y="3610210"/>
            <a:ext cx="1941028" cy="1277950"/>
          </a:xfrm>
          <a:prstGeom prst="triangl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 name="Rectangle 2"/>
          <p:cNvSpPr/>
          <p:nvPr/>
        </p:nvSpPr>
        <p:spPr>
          <a:xfrm rot="20295786">
            <a:off x="750099" y="3421590"/>
            <a:ext cx="7564427" cy="155476"/>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 name="TextBox 3"/>
          <p:cNvSpPr txBox="1"/>
          <p:nvPr/>
        </p:nvSpPr>
        <p:spPr>
          <a:xfrm rot="20293418">
            <a:off x="683006" y="3359177"/>
            <a:ext cx="2981291" cy="954107"/>
          </a:xfrm>
          <a:prstGeom prst="rect">
            <a:avLst/>
          </a:prstGeom>
          <a:noFill/>
        </p:spPr>
        <p:txBody>
          <a:bodyPr wrap="square" rtlCol="0">
            <a:spAutoFit/>
          </a:bodyPr>
          <a:lstStyle/>
          <a:p>
            <a:pPr algn="ctr"/>
            <a:r>
              <a:rPr lang="en-US" sz="2800" b="1" dirty="0">
                <a:solidFill>
                  <a:schemeClr val="accent4">
                    <a:lumMod val="75000"/>
                  </a:schemeClr>
                </a:solidFill>
              </a:rPr>
              <a:t>Expiating Death</a:t>
            </a:r>
          </a:p>
          <a:p>
            <a:pPr algn="ctr"/>
            <a:r>
              <a:rPr lang="en-US" sz="2800" b="1" dirty="0">
                <a:solidFill>
                  <a:schemeClr val="accent4">
                    <a:lumMod val="75000"/>
                  </a:schemeClr>
                </a:solidFill>
              </a:rPr>
              <a:t>Of Jesus</a:t>
            </a:r>
          </a:p>
        </p:txBody>
      </p:sp>
      <p:sp>
        <p:nvSpPr>
          <p:cNvPr id="5" name="TextBox 4"/>
          <p:cNvSpPr txBox="1"/>
          <p:nvPr/>
        </p:nvSpPr>
        <p:spPr>
          <a:xfrm rot="20278384">
            <a:off x="5139360" y="1611545"/>
            <a:ext cx="2779909" cy="954107"/>
          </a:xfrm>
          <a:prstGeom prst="rect">
            <a:avLst/>
          </a:prstGeom>
          <a:noFill/>
        </p:spPr>
        <p:txBody>
          <a:bodyPr wrap="square" rtlCol="0">
            <a:spAutoFit/>
          </a:bodyPr>
          <a:lstStyle/>
          <a:p>
            <a:pPr algn="ctr"/>
            <a:r>
              <a:rPr lang="en-US" sz="2800" b="1" dirty="0">
                <a:solidFill>
                  <a:srgbClr val="8E0203"/>
                </a:solidFill>
              </a:rPr>
              <a:t>Man Can</a:t>
            </a:r>
          </a:p>
          <a:p>
            <a:pPr algn="ctr"/>
            <a:r>
              <a:rPr lang="en-US" sz="2800" b="1" dirty="0">
                <a:solidFill>
                  <a:srgbClr val="8E0203"/>
                </a:solidFill>
              </a:rPr>
              <a:t>Save Himself</a:t>
            </a:r>
          </a:p>
        </p:txBody>
      </p:sp>
      <p:sp>
        <p:nvSpPr>
          <p:cNvPr id="6" name="Title 1"/>
          <p:cNvSpPr txBox="1">
            <a:spLocks/>
          </p:cNvSpPr>
          <p:nvPr/>
        </p:nvSpPr>
        <p:spPr>
          <a:xfrm>
            <a:off x="395431" y="410522"/>
            <a:ext cx="5323814" cy="851454"/>
          </a:xfrm>
          <a:prstGeom prst="rect">
            <a:avLst/>
          </a:prstGeom>
        </p:spPr>
        <p:txBody>
          <a:bodyPr/>
          <a:lst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marL="0" indent="0" algn="ctr">
              <a:buFont typeface="Georgia" pitchFamily="18" charset="0"/>
              <a:buNone/>
            </a:pPr>
            <a:r>
              <a:rPr lang="en-US" sz="3200" dirty="0">
                <a:solidFill>
                  <a:schemeClr val="bg2">
                    <a:lumMod val="20000"/>
                    <a:lumOff val="80000"/>
                  </a:schemeClr>
                </a:solidFill>
              </a:rPr>
              <a:t>Reflections on the Gospel</a:t>
            </a:r>
          </a:p>
        </p:txBody>
      </p:sp>
    </p:spTree>
    <p:extLst>
      <p:ext uri="{BB962C8B-B14F-4D97-AF65-F5344CB8AC3E}">
        <p14:creationId xmlns:p14="http://schemas.microsoft.com/office/powerpoint/2010/main" val="9233076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sosceles Triangle 1"/>
          <p:cNvSpPr/>
          <p:nvPr/>
        </p:nvSpPr>
        <p:spPr>
          <a:xfrm>
            <a:off x="3602485" y="3610210"/>
            <a:ext cx="1941028" cy="1277950"/>
          </a:xfrm>
          <a:prstGeom prst="triangl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 name="Rectangle 2"/>
          <p:cNvSpPr/>
          <p:nvPr/>
        </p:nvSpPr>
        <p:spPr>
          <a:xfrm rot="1270608">
            <a:off x="750099" y="3421590"/>
            <a:ext cx="7564427" cy="155476"/>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 name="TextBox 3"/>
          <p:cNvSpPr txBox="1"/>
          <p:nvPr/>
        </p:nvSpPr>
        <p:spPr>
          <a:xfrm rot="1285073">
            <a:off x="1194223" y="1258756"/>
            <a:ext cx="2981291" cy="1384995"/>
          </a:xfrm>
          <a:prstGeom prst="rect">
            <a:avLst/>
          </a:prstGeom>
          <a:noFill/>
        </p:spPr>
        <p:txBody>
          <a:bodyPr wrap="square" rtlCol="0">
            <a:spAutoFit/>
          </a:bodyPr>
          <a:lstStyle/>
          <a:p>
            <a:pPr algn="ctr"/>
            <a:r>
              <a:rPr lang="en-US" sz="2800" b="1" dirty="0">
                <a:solidFill>
                  <a:schemeClr val="bg2">
                    <a:lumMod val="75000"/>
                  </a:schemeClr>
                </a:solidFill>
              </a:rPr>
              <a:t>The Gospel</a:t>
            </a:r>
          </a:p>
          <a:p>
            <a:pPr algn="ctr"/>
            <a:r>
              <a:rPr lang="en-US" sz="2800" b="1" dirty="0">
                <a:solidFill>
                  <a:srgbClr val="8E0203"/>
                </a:solidFill>
              </a:rPr>
              <a:t>Expiating Death</a:t>
            </a:r>
          </a:p>
          <a:p>
            <a:pPr algn="ctr"/>
            <a:r>
              <a:rPr lang="en-US" sz="2800" b="1" dirty="0">
                <a:solidFill>
                  <a:srgbClr val="8E0203"/>
                </a:solidFill>
              </a:rPr>
              <a:t>Of Jesus</a:t>
            </a:r>
          </a:p>
        </p:txBody>
      </p:sp>
      <p:sp>
        <p:nvSpPr>
          <p:cNvPr id="5" name="TextBox 4"/>
          <p:cNvSpPr txBox="1"/>
          <p:nvPr/>
        </p:nvSpPr>
        <p:spPr>
          <a:xfrm rot="1270062">
            <a:off x="5444576" y="2857759"/>
            <a:ext cx="2779909" cy="1384995"/>
          </a:xfrm>
          <a:prstGeom prst="rect">
            <a:avLst/>
          </a:prstGeom>
          <a:noFill/>
        </p:spPr>
        <p:txBody>
          <a:bodyPr wrap="square" rtlCol="0">
            <a:spAutoFit/>
          </a:bodyPr>
          <a:lstStyle/>
          <a:p>
            <a:pPr algn="ctr"/>
            <a:r>
              <a:rPr lang="en-US" sz="2800" b="1" dirty="0">
                <a:solidFill>
                  <a:schemeClr val="accent1">
                    <a:lumMod val="75000"/>
                  </a:schemeClr>
                </a:solidFill>
              </a:rPr>
              <a:t>Pelagianism</a:t>
            </a:r>
          </a:p>
          <a:p>
            <a:pPr algn="ctr"/>
            <a:r>
              <a:rPr lang="en-US" sz="2800" b="1" dirty="0">
                <a:solidFill>
                  <a:srgbClr val="8E0203"/>
                </a:solidFill>
              </a:rPr>
              <a:t>Man Can</a:t>
            </a:r>
          </a:p>
          <a:p>
            <a:pPr algn="ctr"/>
            <a:r>
              <a:rPr lang="en-US" sz="2800" b="1" dirty="0">
                <a:solidFill>
                  <a:srgbClr val="8E0203"/>
                </a:solidFill>
              </a:rPr>
              <a:t>Save Himself</a:t>
            </a:r>
          </a:p>
        </p:txBody>
      </p:sp>
      <p:sp>
        <p:nvSpPr>
          <p:cNvPr id="6" name="Title 1"/>
          <p:cNvSpPr txBox="1">
            <a:spLocks/>
          </p:cNvSpPr>
          <p:nvPr/>
        </p:nvSpPr>
        <p:spPr>
          <a:xfrm>
            <a:off x="395431" y="410522"/>
            <a:ext cx="5323814" cy="851454"/>
          </a:xfrm>
          <a:prstGeom prst="rect">
            <a:avLst/>
          </a:prstGeom>
        </p:spPr>
        <p:txBody>
          <a:bodyPr/>
          <a:lst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marL="0" indent="0" algn="ctr">
              <a:buFont typeface="Georgia" pitchFamily="18" charset="0"/>
              <a:buNone/>
            </a:pPr>
            <a:r>
              <a:rPr lang="en-US" sz="3200" dirty="0">
                <a:solidFill>
                  <a:srgbClr val="C8E2FA"/>
                </a:solidFill>
              </a:rPr>
              <a:t>Reflections on the Gospel</a:t>
            </a:r>
          </a:p>
        </p:txBody>
      </p:sp>
    </p:spTree>
    <p:extLst>
      <p:ext uri="{BB962C8B-B14F-4D97-AF65-F5344CB8AC3E}">
        <p14:creationId xmlns:p14="http://schemas.microsoft.com/office/powerpoint/2010/main" val="22719889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sosceles Triangle 1"/>
          <p:cNvSpPr/>
          <p:nvPr/>
        </p:nvSpPr>
        <p:spPr>
          <a:xfrm>
            <a:off x="3602485" y="3610210"/>
            <a:ext cx="1941028" cy="1277950"/>
          </a:xfrm>
          <a:prstGeom prst="triangl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 name="Rectangle 2"/>
          <p:cNvSpPr/>
          <p:nvPr/>
        </p:nvSpPr>
        <p:spPr>
          <a:xfrm>
            <a:off x="750099" y="3421590"/>
            <a:ext cx="7564427" cy="155476"/>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Title 1"/>
          <p:cNvSpPr txBox="1">
            <a:spLocks/>
          </p:cNvSpPr>
          <p:nvPr/>
        </p:nvSpPr>
        <p:spPr>
          <a:xfrm>
            <a:off x="395431" y="410522"/>
            <a:ext cx="5323814" cy="851454"/>
          </a:xfrm>
          <a:prstGeom prst="rect">
            <a:avLst/>
          </a:prstGeom>
        </p:spPr>
        <p:txBody>
          <a:bodyPr/>
          <a:lst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marL="0" indent="0" algn="ctr">
              <a:buFont typeface="Georgia" pitchFamily="18" charset="0"/>
              <a:buNone/>
            </a:pPr>
            <a:r>
              <a:rPr lang="en-US" sz="3200" dirty="0">
                <a:solidFill>
                  <a:schemeClr val="bg2">
                    <a:lumMod val="40000"/>
                    <a:lumOff val="60000"/>
                  </a:schemeClr>
                </a:solidFill>
              </a:rPr>
              <a:t>Reflections on the Gospel</a:t>
            </a:r>
          </a:p>
        </p:txBody>
      </p:sp>
      <p:sp>
        <p:nvSpPr>
          <p:cNvPr id="13" name="TextBox 12"/>
          <p:cNvSpPr txBox="1"/>
          <p:nvPr/>
        </p:nvSpPr>
        <p:spPr>
          <a:xfrm>
            <a:off x="4939592" y="2017490"/>
            <a:ext cx="3279188" cy="1384995"/>
          </a:xfrm>
          <a:prstGeom prst="rect">
            <a:avLst/>
          </a:prstGeom>
          <a:noFill/>
        </p:spPr>
        <p:txBody>
          <a:bodyPr wrap="square" rtlCol="0">
            <a:spAutoFit/>
          </a:bodyPr>
          <a:lstStyle/>
          <a:p>
            <a:pPr algn="ctr"/>
            <a:r>
              <a:rPr lang="en-US" sz="2800" b="1" dirty="0">
                <a:solidFill>
                  <a:schemeClr val="bg2">
                    <a:lumMod val="75000"/>
                  </a:schemeClr>
                </a:solidFill>
              </a:rPr>
              <a:t>The Implication</a:t>
            </a:r>
          </a:p>
          <a:p>
            <a:pPr algn="ctr"/>
            <a:r>
              <a:rPr lang="en-US" sz="2800" b="1" dirty="0">
                <a:solidFill>
                  <a:srgbClr val="8E0203"/>
                </a:solidFill>
              </a:rPr>
              <a:t>External Religion Will Suffice</a:t>
            </a:r>
          </a:p>
        </p:txBody>
      </p:sp>
      <p:sp>
        <p:nvSpPr>
          <p:cNvPr id="14" name="TextBox 13"/>
          <p:cNvSpPr txBox="1"/>
          <p:nvPr/>
        </p:nvSpPr>
        <p:spPr>
          <a:xfrm>
            <a:off x="2828567" y="4890172"/>
            <a:ext cx="3481127" cy="523220"/>
          </a:xfrm>
          <a:prstGeom prst="rect">
            <a:avLst/>
          </a:prstGeom>
          <a:noFill/>
        </p:spPr>
        <p:txBody>
          <a:bodyPr wrap="square" rtlCol="0">
            <a:spAutoFit/>
          </a:bodyPr>
          <a:lstStyle/>
          <a:p>
            <a:pPr algn="ctr"/>
            <a:r>
              <a:rPr lang="en-US" sz="2800" b="1" dirty="0">
                <a:solidFill>
                  <a:srgbClr val="800000"/>
                </a:solidFill>
              </a:rPr>
              <a:t>Matthew 23.25-28</a:t>
            </a:r>
          </a:p>
        </p:txBody>
      </p:sp>
      <p:sp>
        <p:nvSpPr>
          <p:cNvPr id="8" name="TextBox 7"/>
          <p:cNvSpPr txBox="1"/>
          <p:nvPr/>
        </p:nvSpPr>
        <p:spPr>
          <a:xfrm>
            <a:off x="1124864" y="2017490"/>
            <a:ext cx="2779909" cy="1384995"/>
          </a:xfrm>
          <a:prstGeom prst="rect">
            <a:avLst/>
          </a:prstGeom>
          <a:noFill/>
        </p:spPr>
        <p:txBody>
          <a:bodyPr wrap="square" rtlCol="0">
            <a:spAutoFit/>
          </a:bodyPr>
          <a:lstStyle/>
          <a:p>
            <a:pPr algn="ctr"/>
            <a:r>
              <a:rPr lang="en-US" sz="2800" b="1" dirty="0">
                <a:solidFill>
                  <a:schemeClr val="accent1">
                    <a:lumMod val="75000"/>
                  </a:schemeClr>
                </a:solidFill>
              </a:rPr>
              <a:t>Pelagianism</a:t>
            </a:r>
          </a:p>
          <a:p>
            <a:pPr algn="ctr"/>
            <a:r>
              <a:rPr lang="en-US" sz="2800" b="1" dirty="0">
                <a:solidFill>
                  <a:srgbClr val="8E0203"/>
                </a:solidFill>
              </a:rPr>
              <a:t>Man Can</a:t>
            </a:r>
          </a:p>
          <a:p>
            <a:pPr algn="ctr"/>
            <a:r>
              <a:rPr lang="en-US" sz="2800" b="1" dirty="0">
                <a:solidFill>
                  <a:srgbClr val="8E0203"/>
                </a:solidFill>
              </a:rPr>
              <a:t>Save Himself</a:t>
            </a:r>
          </a:p>
        </p:txBody>
      </p:sp>
    </p:spTree>
    <p:extLst>
      <p:ext uri="{BB962C8B-B14F-4D97-AF65-F5344CB8AC3E}">
        <p14:creationId xmlns:p14="http://schemas.microsoft.com/office/powerpoint/2010/main" val="36104198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sosceles Triangle 1"/>
          <p:cNvSpPr/>
          <p:nvPr/>
        </p:nvSpPr>
        <p:spPr>
          <a:xfrm>
            <a:off x="3602485" y="3610210"/>
            <a:ext cx="1941028" cy="1277950"/>
          </a:xfrm>
          <a:prstGeom prst="triangl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 name="Rectangle 2"/>
          <p:cNvSpPr/>
          <p:nvPr/>
        </p:nvSpPr>
        <p:spPr>
          <a:xfrm>
            <a:off x="750099" y="3421590"/>
            <a:ext cx="7564427" cy="155476"/>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Title 1"/>
          <p:cNvSpPr txBox="1">
            <a:spLocks/>
          </p:cNvSpPr>
          <p:nvPr/>
        </p:nvSpPr>
        <p:spPr>
          <a:xfrm>
            <a:off x="395431" y="410522"/>
            <a:ext cx="5323814" cy="851454"/>
          </a:xfrm>
          <a:prstGeom prst="rect">
            <a:avLst/>
          </a:prstGeom>
        </p:spPr>
        <p:txBody>
          <a:bodyPr/>
          <a:lst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marL="0" indent="0" algn="ctr">
              <a:buFont typeface="Georgia" pitchFamily="18" charset="0"/>
              <a:buNone/>
            </a:pPr>
            <a:r>
              <a:rPr lang="en-US" sz="3200" dirty="0">
                <a:solidFill>
                  <a:schemeClr val="bg2">
                    <a:lumMod val="40000"/>
                    <a:lumOff val="60000"/>
                  </a:schemeClr>
                </a:solidFill>
              </a:rPr>
              <a:t>Reflections on the Gospel</a:t>
            </a:r>
          </a:p>
        </p:txBody>
      </p:sp>
      <p:sp>
        <p:nvSpPr>
          <p:cNvPr id="12" name="TextBox 11"/>
          <p:cNvSpPr txBox="1"/>
          <p:nvPr/>
        </p:nvSpPr>
        <p:spPr>
          <a:xfrm>
            <a:off x="919185" y="2017490"/>
            <a:ext cx="2981291" cy="1384995"/>
          </a:xfrm>
          <a:prstGeom prst="rect">
            <a:avLst/>
          </a:prstGeom>
          <a:noFill/>
        </p:spPr>
        <p:txBody>
          <a:bodyPr wrap="square" rtlCol="0">
            <a:spAutoFit/>
          </a:bodyPr>
          <a:lstStyle/>
          <a:p>
            <a:pPr algn="ctr"/>
            <a:r>
              <a:rPr lang="en-US" sz="2800" b="1" dirty="0">
                <a:solidFill>
                  <a:schemeClr val="bg2">
                    <a:lumMod val="75000"/>
                  </a:schemeClr>
                </a:solidFill>
              </a:rPr>
              <a:t>The Gospel</a:t>
            </a:r>
          </a:p>
          <a:p>
            <a:pPr algn="ctr"/>
            <a:r>
              <a:rPr lang="en-US" sz="2800" b="1" dirty="0">
                <a:solidFill>
                  <a:srgbClr val="8E0203"/>
                </a:solidFill>
              </a:rPr>
              <a:t>Expiating Death</a:t>
            </a:r>
          </a:p>
          <a:p>
            <a:pPr algn="ctr"/>
            <a:r>
              <a:rPr lang="en-US" sz="2800" b="1" dirty="0">
                <a:solidFill>
                  <a:srgbClr val="8E0203"/>
                </a:solidFill>
              </a:rPr>
              <a:t>Of Jesus</a:t>
            </a:r>
          </a:p>
        </p:txBody>
      </p:sp>
      <p:sp>
        <p:nvSpPr>
          <p:cNvPr id="13" name="TextBox 12"/>
          <p:cNvSpPr txBox="1"/>
          <p:nvPr/>
        </p:nvSpPr>
        <p:spPr>
          <a:xfrm>
            <a:off x="4939592" y="2017490"/>
            <a:ext cx="2981291" cy="1384995"/>
          </a:xfrm>
          <a:prstGeom prst="rect">
            <a:avLst/>
          </a:prstGeom>
          <a:noFill/>
        </p:spPr>
        <p:txBody>
          <a:bodyPr wrap="square" rtlCol="0">
            <a:spAutoFit/>
          </a:bodyPr>
          <a:lstStyle/>
          <a:p>
            <a:pPr algn="ctr"/>
            <a:r>
              <a:rPr lang="en-US" sz="2800" b="1" dirty="0">
                <a:solidFill>
                  <a:schemeClr val="bg2">
                    <a:lumMod val="75000"/>
                  </a:schemeClr>
                </a:solidFill>
              </a:rPr>
              <a:t>The Implication</a:t>
            </a:r>
          </a:p>
          <a:p>
            <a:pPr algn="ctr"/>
            <a:r>
              <a:rPr lang="en-US" sz="2800" b="1" dirty="0">
                <a:solidFill>
                  <a:srgbClr val="8E0203"/>
                </a:solidFill>
              </a:rPr>
              <a:t>Man Must Pursue Holiness</a:t>
            </a:r>
          </a:p>
        </p:txBody>
      </p:sp>
      <p:sp>
        <p:nvSpPr>
          <p:cNvPr id="14" name="TextBox 13"/>
          <p:cNvSpPr txBox="1"/>
          <p:nvPr/>
        </p:nvSpPr>
        <p:spPr>
          <a:xfrm>
            <a:off x="3079337" y="4888160"/>
            <a:ext cx="2981291" cy="523220"/>
          </a:xfrm>
          <a:prstGeom prst="rect">
            <a:avLst/>
          </a:prstGeom>
          <a:noFill/>
        </p:spPr>
        <p:txBody>
          <a:bodyPr wrap="square" rtlCol="0">
            <a:spAutoFit/>
          </a:bodyPr>
          <a:lstStyle/>
          <a:p>
            <a:pPr algn="ctr"/>
            <a:r>
              <a:rPr lang="en-US" sz="2800" b="1" dirty="0">
                <a:solidFill>
                  <a:srgbClr val="800000"/>
                </a:solidFill>
              </a:rPr>
              <a:t>Hebrews 12.14</a:t>
            </a:r>
          </a:p>
        </p:txBody>
      </p:sp>
    </p:spTree>
    <p:extLst>
      <p:ext uri="{BB962C8B-B14F-4D97-AF65-F5344CB8AC3E}">
        <p14:creationId xmlns:p14="http://schemas.microsoft.com/office/powerpoint/2010/main" val="5190829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431" y="410522"/>
            <a:ext cx="5323814" cy="931326"/>
          </a:xfrm>
        </p:spPr>
        <p:txBody>
          <a:bodyPr/>
          <a:lstStyle/>
          <a:p>
            <a:pPr marL="0" indent="0" algn="ctr">
              <a:buNone/>
            </a:pPr>
            <a:r>
              <a:rPr lang="en-US" sz="3200" dirty="0">
                <a:solidFill>
                  <a:schemeClr val="bg2">
                    <a:lumMod val="20000"/>
                    <a:lumOff val="80000"/>
                  </a:schemeClr>
                </a:solidFill>
              </a:rPr>
              <a:t>Reflections on the Gospel</a:t>
            </a:r>
          </a:p>
        </p:txBody>
      </p:sp>
      <p:sp>
        <p:nvSpPr>
          <p:cNvPr id="3" name="Vertical Text Placeholder 2"/>
          <p:cNvSpPr>
            <a:spLocks noGrp="1"/>
          </p:cNvSpPr>
          <p:nvPr>
            <p:ph type="body" orient="vert" idx="1"/>
          </p:nvPr>
        </p:nvSpPr>
        <p:spPr>
          <a:xfrm>
            <a:off x="609600" y="1143000"/>
            <a:ext cx="7924800" cy="5341028"/>
          </a:xfrm>
        </p:spPr>
        <p:txBody>
          <a:bodyPr vert="horz">
            <a:noAutofit/>
          </a:bodyPr>
          <a:lstStyle/>
          <a:p>
            <a:pPr marL="685800" indent="-1371600">
              <a:spcBef>
                <a:spcPts val="0"/>
              </a:spcBef>
              <a:spcAft>
                <a:spcPts val="1200"/>
              </a:spcAft>
              <a:buNone/>
              <a:tabLst>
                <a:tab pos="688975" algn="r"/>
              </a:tabLst>
            </a:pPr>
            <a:r>
              <a:rPr lang="en-US" sz="3600" b="1" dirty="0">
                <a:solidFill>
                  <a:srgbClr val="800000"/>
                </a:solidFill>
              </a:rPr>
              <a:t>5.		The prophecies of Christ’s death and resurrection assure us that our faith is part of God’s overarching plan.</a:t>
            </a:r>
            <a:endParaRPr lang="en-US" sz="3600" dirty="0">
              <a:solidFill>
                <a:srgbClr val="800000"/>
              </a:solidFill>
              <a:latin typeface="Times"/>
              <a:cs typeface="Times"/>
            </a:endParaRPr>
          </a:p>
          <a:p>
            <a:pPr marL="685800" indent="0">
              <a:spcBef>
                <a:spcPts val="1200"/>
              </a:spcBef>
              <a:buNone/>
              <a:tabLst>
                <a:tab pos="688975" algn="r"/>
              </a:tabLst>
            </a:pPr>
            <a:r>
              <a:rPr lang="en-US" sz="3600" dirty="0">
                <a:solidFill>
                  <a:schemeClr val="accent6">
                    <a:lumMod val="50000"/>
                  </a:schemeClr>
                </a:solidFill>
                <a:latin typeface="Times"/>
                <a:cs typeface="Times"/>
              </a:rPr>
              <a:t>If we forget that Christ’s death and resurrection were prophesied, we’re apt to misunderstand Christianity as a novel religion.</a:t>
            </a:r>
          </a:p>
          <a:p>
            <a:pPr marL="685800" indent="-1371600">
              <a:buNone/>
              <a:tabLst>
                <a:tab pos="688975" algn="r"/>
              </a:tabLst>
            </a:pPr>
            <a:endParaRPr lang="en-US" sz="3600" dirty="0">
              <a:solidFill>
                <a:schemeClr val="accent6">
                  <a:lumMod val="50000"/>
                </a:schemeClr>
              </a:solidFill>
            </a:endParaRPr>
          </a:p>
        </p:txBody>
      </p:sp>
    </p:spTree>
    <p:extLst>
      <p:ext uri="{BB962C8B-B14F-4D97-AF65-F5344CB8AC3E}">
        <p14:creationId xmlns:p14="http://schemas.microsoft.com/office/powerpoint/2010/main" val="24186779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431" y="410522"/>
            <a:ext cx="5323814" cy="931326"/>
          </a:xfrm>
        </p:spPr>
        <p:txBody>
          <a:bodyPr/>
          <a:lstStyle/>
          <a:p>
            <a:pPr marL="0" indent="0" algn="ctr">
              <a:buNone/>
            </a:pPr>
            <a:r>
              <a:rPr lang="en-US" sz="3200" dirty="0">
                <a:solidFill>
                  <a:schemeClr val="bg2">
                    <a:lumMod val="20000"/>
                    <a:lumOff val="80000"/>
                  </a:schemeClr>
                </a:solidFill>
              </a:rPr>
              <a:t>Reflections on the Gospel</a:t>
            </a:r>
          </a:p>
        </p:txBody>
      </p:sp>
      <p:sp>
        <p:nvSpPr>
          <p:cNvPr id="3" name="Vertical Text Placeholder 2"/>
          <p:cNvSpPr>
            <a:spLocks noGrp="1"/>
          </p:cNvSpPr>
          <p:nvPr>
            <p:ph type="body" orient="vert" idx="1"/>
          </p:nvPr>
        </p:nvSpPr>
        <p:spPr>
          <a:xfrm>
            <a:off x="609600" y="1143000"/>
            <a:ext cx="7924800" cy="4123362"/>
          </a:xfrm>
        </p:spPr>
        <p:txBody>
          <a:bodyPr vert="horz">
            <a:noAutofit/>
          </a:bodyPr>
          <a:lstStyle/>
          <a:p>
            <a:pPr marL="685800" indent="-1371600">
              <a:spcBef>
                <a:spcPts val="0"/>
              </a:spcBef>
              <a:spcAft>
                <a:spcPts val="1200"/>
              </a:spcAft>
              <a:buNone/>
              <a:tabLst>
                <a:tab pos="688975" algn="r"/>
              </a:tabLst>
            </a:pPr>
            <a:r>
              <a:rPr lang="en-US" sz="3600" b="1" dirty="0">
                <a:solidFill>
                  <a:srgbClr val="800000"/>
                </a:solidFill>
              </a:rPr>
              <a:t>6.		Christ’s burial assures us of the </a:t>
            </a:r>
            <a:r>
              <a:rPr lang="en-US" sz="3600" b="1" i="1" dirty="0">
                <a:solidFill>
                  <a:srgbClr val="800000"/>
                </a:solidFill>
              </a:rPr>
              <a:t>physicality</a:t>
            </a:r>
            <a:r>
              <a:rPr lang="en-US" sz="3600" b="1" dirty="0">
                <a:solidFill>
                  <a:srgbClr val="800000"/>
                </a:solidFill>
              </a:rPr>
              <a:t> of both His death and resurrection</a:t>
            </a:r>
            <a:r>
              <a:rPr lang="en-US" sz="3600" dirty="0">
                <a:solidFill>
                  <a:srgbClr val="800000"/>
                </a:solidFill>
              </a:rPr>
              <a:t> </a:t>
            </a:r>
            <a:r>
              <a:rPr lang="en-US" sz="3600" b="1" dirty="0">
                <a:solidFill>
                  <a:srgbClr val="800000"/>
                </a:solidFill>
              </a:rPr>
              <a:t>.</a:t>
            </a:r>
            <a:endParaRPr lang="en-US" sz="3600" dirty="0">
              <a:solidFill>
                <a:srgbClr val="800000"/>
              </a:solidFill>
              <a:latin typeface="Times"/>
              <a:cs typeface="Times"/>
            </a:endParaRPr>
          </a:p>
          <a:p>
            <a:pPr marL="685800" indent="0">
              <a:spcBef>
                <a:spcPts val="1200"/>
              </a:spcBef>
              <a:buNone/>
              <a:tabLst>
                <a:tab pos="688975" algn="r"/>
              </a:tabLst>
            </a:pPr>
            <a:r>
              <a:rPr lang="en-US" sz="3600" dirty="0">
                <a:solidFill>
                  <a:srgbClr val="000090"/>
                </a:solidFill>
                <a:latin typeface="Times"/>
                <a:cs typeface="Times"/>
              </a:rPr>
              <a:t>If we ignore the fact of Christ’s burial, we make it easy for people to spiritualize His resurrection </a:t>
            </a:r>
            <a:r>
              <a:rPr lang="en-US" sz="3600" i="1" dirty="0">
                <a:solidFill>
                  <a:srgbClr val="000090"/>
                </a:solidFill>
                <a:latin typeface="Times"/>
                <a:cs typeface="Times"/>
              </a:rPr>
              <a:t>and ours</a:t>
            </a:r>
            <a:r>
              <a:rPr lang="en-US" sz="3600" dirty="0">
                <a:solidFill>
                  <a:srgbClr val="000090"/>
                </a:solidFill>
                <a:latin typeface="Times"/>
                <a:cs typeface="Times"/>
              </a:rPr>
              <a:t>. </a:t>
            </a:r>
          </a:p>
        </p:txBody>
      </p:sp>
    </p:spTree>
    <p:extLst>
      <p:ext uri="{BB962C8B-B14F-4D97-AF65-F5344CB8AC3E}">
        <p14:creationId xmlns:p14="http://schemas.microsoft.com/office/powerpoint/2010/main" val="14549473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sosceles Triangle 1"/>
          <p:cNvSpPr/>
          <p:nvPr/>
        </p:nvSpPr>
        <p:spPr>
          <a:xfrm>
            <a:off x="3602485" y="3610210"/>
            <a:ext cx="1941028" cy="1277950"/>
          </a:xfrm>
          <a:prstGeom prst="triangl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 name="Rectangle 2"/>
          <p:cNvSpPr/>
          <p:nvPr/>
        </p:nvSpPr>
        <p:spPr>
          <a:xfrm>
            <a:off x="750099" y="3421590"/>
            <a:ext cx="7564427" cy="155476"/>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 name="TextBox 3"/>
          <p:cNvSpPr txBox="1"/>
          <p:nvPr/>
        </p:nvSpPr>
        <p:spPr>
          <a:xfrm>
            <a:off x="930627" y="1218611"/>
            <a:ext cx="2981291" cy="523220"/>
          </a:xfrm>
          <a:prstGeom prst="rect">
            <a:avLst/>
          </a:prstGeom>
          <a:noFill/>
        </p:spPr>
        <p:txBody>
          <a:bodyPr wrap="square" rtlCol="0">
            <a:spAutoFit/>
          </a:bodyPr>
          <a:lstStyle/>
          <a:p>
            <a:pPr algn="ctr"/>
            <a:r>
              <a:rPr lang="en-US" sz="2800" b="1" dirty="0">
                <a:solidFill>
                  <a:srgbClr val="800000"/>
                </a:solidFill>
              </a:rPr>
              <a:t>Christ Died</a:t>
            </a:r>
          </a:p>
        </p:txBody>
      </p:sp>
      <p:sp>
        <p:nvSpPr>
          <p:cNvPr id="6" name="TextBox 5"/>
          <p:cNvSpPr txBox="1"/>
          <p:nvPr/>
        </p:nvSpPr>
        <p:spPr>
          <a:xfrm>
            <a:off x="930627" y="2624356"/>
            <a:ext cx="2981291" cy="523220"/>
          </a:xfrm>
          <a:prstGeom prst="rect">
            <a:avLst/>
          </a:prstGeom>
          <a:noFill/>
        </p:spPr>
        <p:txBody>
          <a:bodyPr wrap="square" rtlCol="0">
            <a:spAutoFit/>
          </a:bodyPr>
          <a:lstStyle/>
          <a:p>
            <a:pPr algn="ctr"/>
            <a:r>
              <a:rPr lang="en-US" sz="2800" b="1" dirty="0">
                <a:solidFill>
                  <a:srgbClr val="800000"/>
                </a:solidFill>
              </a:rPr>
              <a:t>He Was Buried</a:t>
            </a:r>
          </a:p>
        </p:txBody>
      </p:sp>
      <p:sp>
        <p:nvSpPr>
          <p:cNvPr id="7" name="TextBox 6"/>
          <p:cNvSpPr txBox="1"/>
          <p:nvPr/>
        </p:nvSpPr>
        <p:spPr>
          <a:xfrm>
            <a:off x="5084268" y="1218611"/>
            <a:ext cx="2981291" cy="523220"/>
          </a:xfrm>
          <a:prstGeom prst="rect">
            <a:avLst/>
          </a:prstGeom>
          <a:noFill/>
        </p:spPr>
        <p:txBody>
          <a:bodyPr wrap="square" rtlCol="0">
            <a:spAutoFit/>
          </a:bodyPr>
          <a:lstStyle/>
          <a:p>
            <a:pPr algn="ctr"/>
            <a:r>
              <a:rPr lang="en-US" sz="2800" b="1" dirty="0">
                <a:solidFill>
                  <a:srgbClr val="800000"/>
                </a:solidFill>
              </a:rPr>
              <a:t>He Was Raised</a:t>
            </a:r>
          </a:p>
        </p:txBody>
      </p:sp>
      <p:sp>
        <p:nvSpPr>
          <p:cNvPr id="8" name="TextBox 7"/>
          <p:cNvSpPr txBox="1"/>
          <p:nvPr/>
        </p:nvSpPr>
        <p:spPr>
          <a:xfrm>
            <a:off x="5084268" y="2624356"/>
            <a:ext cx="2981291" cy="523220"/>
          </a:xfrm>
          <a:prstGeom prst="rect">
            <a:avLst/>
          </a:prstGeom>
          <a:noFill/>
        </p:spPr>
        <p:txBody>
          <a:bodyPr wrap="square" rtlCol="0">
            <a:spAutoFit/>
          </a:bodyPr>
          <a:lstStyle/>
          <a:p>
            <a:pPr algn="ctr"/>
            <a:r>
              <a:rPr lang="en-US" sz="2800" b="1" dirty="0">
                <a:solidFill>
                  <a:srgbClr val="800000"/>
                </a:solidFill>
              </a:rPr>
              <a:t>He Appeared</a:t>
            </a:r>
          </a:p>
        </p:txBody>
      </p:sp>
      <p:sp>
        <p:nvSpPr>
          <p:cNvPr id="9" name="TextBox 8"/>
          <p:cNvSpPr txBox="1"/>
          <p:nvPr/>
        </p:nvSpPr>
        <p:spPr>
          <a:xfrm rot="21261674">
            <a:off x="930627" y="1793359"/>
            <a:ext cx="2981291" cy="830997"/>
          </a:xfrm>
          <a:prstGeom prst="rect">
            <a:avLst/>
          </a:prstGeom>
          <a:noFill/>
        </p:spPr>
        <p:txBody>
          <a:bodyPr wrap="square" rtlCol="0">
            <a:spAutoFit/>
          </a:bodyPr>
          <a:lstStyle/>
          <a:p>
            <a:pPr algn="ctr"/>
            <a:r>
              <a:rPr lang="en-US" sz="2400" i="1" dirty="0">
                <a:solidFill>
                  <a:srgbClr val="0000FF"/>
                </a:solidFill>
                <a:effectLst/>
              </a:rPr>
              <a:t>corroborated by the fact that</a:t>
            </a:r>
          </a:p>
        </p:txBody>
      </p:sp>
      <p:sp>
        <p:nvSpPr>
          <p:cNvPr id="10" name="TextBox 9"/>
          <p:cNvSpPr txBox="1"/>
          <p:nvPr/>
        </p:nvSpPr>
        <p:spPr>
          <a:xfrm rot="21263643">
            <a:off x="5084268" y="1809957"/>
            <a:ext cx="2981291" cy="830997"/>
          </a:xfrm>
          <a:prstGeom prst="rect">
            <a:avLst/>
          </a:prstGeom>
          <a:noFill/>
        </p:spPr>
        <p:txBody>
          <a:bodyPr wrap="square" rtlCol="0">
            <a:spAutoFit/>
          </a:bodyPr>
          <a:lstStyle/>
          <a:p>
            <a:pPr algn="ctr"/>
            <a:r>
              <a:rPr lang="en-US" sz="2400" i="1" dirty="0">
                <a:solidFill>
                  <a:srgbClr val="0000FF"/>
                </a:solidFill>
              </a:rPr>
              <a:t>corroborated by the fact that</a:t>
            </a:r>
          </a:p>
        </p:txBody>
      </p:sp>
      <p:sp>
        <p:nvSpPr>
          <p:cNvPr id="11" name="Title 1"/>
          <p:cNvSpPr txBox="1">
            <a:spLocks/>
          </p:cNvSpPr>
          <p:nvPr/>
        </p:nvSpPr>
        <p:spPr>
          <a:xfrm>
            <a:off x="395431" y="410522"/>
            <a:ext cx="5323814" cy="851454"/>
          </a:xfrm>
          <a:prstGeom prst="rect">
            <a:avLst/>
          </a:prstGeom>
        </p:spPr>
        <p:txBody>
          <a:bodyPr/>
          <a:lst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marL="0" indent="0" algn="ctr">
              <a:buFont typeface="Georgia" pitchFamily="18" charset="0"/>
              <a:buNone/>
            </a:pPr>
            <a:r>
              <a:rPr lang="en-US" sz="3200" dirty="0">
                <a:solidFill>
                  <a:schemeClr val="bg2">
                    <a:lumMod val="40000"/>
                    <a:lumOff val="60000"/>
                  </a:schemeClr>
                </a:solidFill>
              </a:rPr>
              <a:t>Reflections on the Gospel</a:t>
            </a:r>
          </a:p>
        </p:txBody>
      </p:sp>
      <p:sp>
        <p:nvSpPr>
          <p:cNvPr id="12" name="TextBox 11"/>
          <p:cNvSpPr txBox="1"/>
          <p:nvPr/>
        </p:nvSpPr>
        <p:spPr>
          <a:xfrm>
            <a:off x="2084347" y="4888160"/>
            <a:ext cx="4977657" cy="830997"/>
          </a:xfrm>
          <a:prstGeom prst="rect">
            <a:avLst/>
          </a:prstGeom>
          <a:noFill/>
        </p:spPr>
        <p:txBody>
          <a:bodyPr wrap="square" rtlCol="0">
            <a:spAutoFit/>
          </a:bodyPr>
          <a:lstStyle/>
          <a:p>
            <a:pPr algn="ctr"/>
            <a:r>
              <a:rPr lang="en-US" sz="2400" b="1" dirty="0">
                <a:solidFill>
                  <a:srgbClr val="800000"/>
                </a:solidFill>
              </a:rPr>
              <a:t>There is an important symmetry to the four points of the gospel.</a:t>
            </a:r>
          </a:p>
        </p:txBody>
      </p:sp>
    </p:spTree>
    <p:extLst>
      <p:ext uri="{BB962C8B-B14F-4D97-AF65-F5344CB8AC3E}">
        <p14:creationId xmlns:p14="http://schemas.microsoft.com/office/powerpoint/2010/main" val="24515443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sosceles Triangle 1"/>
          <p:cNvSpPr/>
          <p:nvPr/>
        </p:nvSpPr>
        <p:spPr>
          <a:xfrm>
            <a:off x="3602485" y="3610210"/>
            <a:ext cx="1941028" cy="1277950"/>
          </a:xfrm>
          <a:prstGeom prst="triangl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 name="Rectangle 2"/>
          <p:cNvSpPr/>
          <p:nvPr/>
        </p:nvSpPr>
        <p:spPr>
          <a:xfrm>
            <a:off x="750099" y="3421590"/>
            <a:ext cx="7564427" cy="155476"/>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 name="TextBox 5"/>
          <p:cNvSpPr txBox="1"/>
          <p:nvPr/>
        </p:nvSpPr>
        <p:spPr>
          <a:xfrm>
            <a:off x="930627" y="2467483"/>
            <a:ext cx="2981291" cy="954107"/>
          </a:xfrm>
          <a:prstGeom prst="rect">
            <a:avLst/>
          </a:prstGeom>
          <a:noFill/>
        </p:spPr>
        <p:txBody>
          <a:bodyPr wrap="square" rtlCol="0">
            <a:spAutoFit/>
          </a:bodyPr>
          <a:lstStyle/>
          <a:p>
            <a:pPr algn="ctr"/>
            <a:r>
              <a:rPr lang="en-US" sz="2800" b="1" dirty="0">
                <a:solidFill>
                  <a:srgbClr val="800000"/>
                </a:solidFill>
              </a:rPr>
              <a:t>Christ’s Was Raised</a:t>
            </a:r>
          </a:p>
        </p:txBody>
      </p:sp>
      <p:sp>
        <p:nvSpPr>
          <p:cNvPr id="8" name="TextBox 7"/>
          <p:cNvSpPr txBox="1"/>
          <p:nvPr/>
        </p:nvSpPr>
        <p:spPr>
          <a:xfrm>
            <a:off x="5291951" y="2467483"/>
            <a:ext cx="2783686" cy="954107"/>
          </a:xfrm>
          <a:prstGeom prst="rect">
            <a:avLst/>
          </a:prstGeom>
          <a:noFill/>
        </p:spPr>
        <p:txBody>
          <a:bodyPr wrap="square" rtlCol="0">
            <a:spAutoFit/>
          </a:bodyPr>
          <a:lstStyle/>
          <a:p>
            <a:pPr algn="ctr"/>
            <a:r>
              <a:rPr lang="en-US" sz="2800" b="1" dirty="0">
                <a:solidFill>
                  <a:srgbClr val="800000"/>
                </a:solidFill>
              </a:rPr>
              <a:t>We Will Be Also</a:t>
            </a:r>
          </a:p>
        </p:txBody>
      </p:sp>
      <p:sp>
        <p:nvSpPr>
          <p:cNvPr id="11" name="TextBox 10"/>
          <p:cNvSpPr txBox="1"/>
          <p:nvPr/>
        </p:nvSpPr>
        <p:spPr>
          <a:xfrm>
            <a:off x="3079337" y="4888160"/>
            <a:ext cx="2981291" cy="954107"/>
          </a:xfrm>
          <a:prstGeom prst="rect">
            <a:avLst/>
          </a:prstGeom>
          <a:noFill/>
        </p:spPr>
        <p:txBody>
          <a:bodyPr wrap="square" rtlCol="0">
            <a:spAutoFit/>
          </a:bodyPr>
          <a:lstStyle/>
          <a:p>
            <a:pPr algn="ctr"/>
            <a:r>
              <a:rPr lang="en-US" sz="2800" b="1" dirty="0">
                <a:solidFill>
                  <a:srgbClr val="800000"/>
                </a:solidFill>
              </a:rPr>
              <a:t>1 Corinthians 15.20-23</a:t>
            </a:r>
          </a:p>
        </p:txBody>
      </p:sp>
      <p:sp>
        <p:nvSpPr>
          <p:cNvPr id="12" name="Title 1"/>
          <p:cNvSpPr txBox="1">
            <a:spLocks/>
          </p:cNvSpPr>
          <p:nvPr/>
        </p:nvSpPr>
        <p:spPr>
          <a:xfrm>
            <a:off x="395431" y="410522"/>
            <a:ext cx="5323814" cy="851454"/>
          </a:xfrm>
          <a:prstGeom prst="rect">
            <a:avLst/>
          </a:prstGeom>
        </p:spPr>
        <p:txBody>
          <a:bodyPr/>
          <a:lst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marL="0" indent="0" algn="ctr">
              <a:buFont typeface="Georgia" pitchFamily="18" charset="0"/>
              <a:buNone/>
            </a:pPr>
            <a:r>
              <a:rPr lang="en-US" sz="3200">
                <a:solidFill>
                  <a:schemeClr val="bg2">
                    <a:lumMod val="20000"/>
                    <a:lumOff val="80000"/>
                  </a:schemeClr>
                </a:solidFill>
              </a:rPr>
              <a:t>Reflections on the Gospel</a:t>
            </a:r>
            <a:endParaRPr lang="en-US" sz="3200" dirty="0">
              <a:solidFill>
                <a:schemeClr val="bg2">
                  <a:lumMod val="20000"/>
                  <a:lumOff val="80000"/>
                </a:schemeClr>
              </a:solidFill>
            </a:endParaRPr>
          </a:p>
        </p:txBody>
      </p:sp>
    </p:spTree>
    <p:extLst>
      <p:ext uri="{BB962C8B-B14F-4D97-AF65-F5344CB8AC3E}">
        <p14:creationId xmlns:p14="http://schemas.microsoft.com/office/powerpoint/2010/main" val="9634201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431" y="410522"/>
            <a:ext cx="5323814" cy="931326"/>
          </a:xfrm>
        </p:spPr>
        <p:txBody>
          <a:bodyPr/>
          <a:lstStyle/>
          <a:p>
            <a:pPr marL="0" indent="0" algn="ctr">
              <a:buNone/>
            </a:pPr>
            <a:r>
              <a:rPr lang="en-US" sz="3200" dirty="0">
                <a:solidFill>
                  <a:schemeClr val="bg2">
                    <a:lumMod val="20000"/>
                    <a:lumOff val="80000"/>
                  </a:schemeClr>
                </a:solidFill>
              </a:rPr>
              <a:t>Reflections on the Gospel</a:t>
            </a:r>
          </a:p>
        </p:txBody>
      </p:sp>
      <p:sp>
        <p:nvSpPr>
          <p:cNvPr id="3" name="Vertical Text Placeholder 2"/>
          <p:cNvSpPr>
            <a:spLocks noGrp="1"/>
          </p:cNvSpPr>
          <p:nvPr>
            <p:ph type="body" orient="vert" idx="1"/>
          </p:nvPr>
        </p:nvSpPr>
        <p:spPr>
          <a:xfrm>
            <a:off x="609600" y="1143000"/>
            <a:ext cx="7924800" cy="5341028"/>
          </a:xfrm>
        </p:spPr>
        <p:txBody>
          <a:bodyPr vert="horz">
            <a:noAutofit/>
          </a:bodyPr>
          <a:lstStyle/>
          <a:p>
            <a:pPr marL="685800" indent="-1371600">
              <a:spcBef>
                <a:spcPts val="0"/>
              </a:spcBef>
              <a:spcAft>
                <a:spcPts val="1200"/>
              </a:spcAft>
              <a:buNone/>
              <a:tabLst>
                <a:tab pos="688975" algn="r"/>
              </a:tabLst>
            </a:pPr>
            <a:r>
              <a:rPr lang="en-US" sz="3600" b="1" dirty="0">
                <a:solidFill>
                  <a:srgbClr val="800000"/>
                </a:solidFill>
              </a:rPr>
              <a:t>7.		Christ’s resurrection assures us that His expiation of sin succeeded.</a:t>
            </a:r>
            <a:endParaRPr lang="en-US" sz="3600" dirty="0">
              <a:solidFill>
                <a:srgbClr val="800000"/>
              </a:solidFill>
              <a:latin typeface="Times"/>
              <a:cs typeface="Times"/>
            </a:endParaRPr>
          </a:p>
          <a:p>
            <a:pPr marL="685800" indent="0">
              <a:spcBef>
                <a:spcPts val="1200"/>
              </a:spcBef>
              <a:buNone/>
              <a:tabLst>
                <a:tab pos="688975" algn="r"/>
              </a:tabLst>
            </a:pPr>
            <a:r>
              <a:rPr lang="en-US" sz="3600" dirty="0">
                <a:solidFill>
                  <a:srgbClr val="000090"/>
                </a:solidFill>
                <a:latin typeface="Times"/>
                <a:cs typeface="Times"/>
              </a:rPr>
              <a:t>It also calls us into present-day relationship with a living Lord . </a:t>
            </a:r>
          </a:p>
        </p:txBody>
      </p:sp>
    </p:spTree>
    <p:extLst>
      <p:ext uri="{BB962C8B-B14F-4D97-AF65-F5344CB8AC3E}">
        <p14:creationId xmlns:p14="http://schemas.microsoft.com/office/powerpoint/2010/main" val="25366183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431" y="410522"/>
            <a:ext cx="5323814" cy="931326"/>
          </a:xfrm>
        </p:spPr>
        <p:txBody>
          <a:bodyPr/>
          <a:lstStyle/>
          <a:p>
            <a:pPr marL="0" indent="0" algn="ctr">
              <a:buNone/>
            </a:pPr>
            <a:r>
              <a:rPr lang="en-US" sz="3200" dirty="0">
                <a:solidFill>
                  <a:schemeClr val="bg2">
                    <a:lumMod val="20000"/>
                    <a:lumOff val="80000"/>
                  </a:schemeClr>
                </a:solidFill>
              </a:rPr>
              <a:t>Reflections on the Gospel</a:t>
            </a:r>
          </a:p>
        </p:txBody>
      </p:sp>
      <p:sp>
        <p:nvSpPr>
          <p:cNvPr id="3" name="Vertical Text Placeholder 2"/>
          <p:cNvSpPr>
            <a:spLocks noGrp="1"/>
          </p:cNvSpPr>
          <p:nvPr>
            <p:ph type="body" orient="vert" idx="1"/>
          </p:nvPr>
        </p:nvSpPr>
        <p:spPr>
          <a:xfrm>
            <a:off x="609600" y="1142168"/>
            <a:ext cx="7924800" cy="4424903"/>
          </a:xfrm>
        </p:spPr>
        <p:txBody>
          <a:bodyPr vert="horz">
            <a:noAutofit/>
          </a:bodyPr>
          <a:lstStyle/>
          <a:p>
            <a:pPr marL="45720" indent="0">
              <a:lnSpc>
                <a:spcPts val="3600"/>
              </a:lnSpc>
              <a:buNone/>
            </a:pPr>
            <a:r>
              <a:rPr lang="en-US" sz="2400" dirty="0"/>
              <a:t>Now I would remind you, brothers, of </a:t>
            </a:r>
            <a:r>
              <a:rPr lang="en-US" sz="2400" b="1" dirty="0">
                <a:ln>
                  <a:solidFill>
                    <a:srgbClr val="FFFF00"/>
                  </a:solidFill>
                </a:ln>
              </a:rPr>
              <a:t>the gospel</a:t>
            </a:r>
            <a:r>
              <a:rPr lang="en-US" sz="2400" dirty="0"/>
              <a:t> I preached to you, which you received, in which you stand, and by which you are being saved, if you hold fast to the word I preached to you—unless you believed in vain. </a:t>
            </a:r>
          </a:p>
        </p:txBody>
      </p:sp>
    </p:spTree>
    <p:extLst>
      <p:ext uri="{BB962C8B-B14F-4D97-AF65-F5344CB8AC3E}">
        <p14:creationId xmlns:p14="http://schemas.microsoft.com/office/powerpoint/2010/main" val="1679748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sosceles Triangle 1"/>
          <p:cNvSpPr/>
          <p:nvPr/>
        </p:nvSpPr>
        <p:spPr>
          <a:xfrm>
            <a:off x="3602485" y="3610210"/>
            <a:ext cx="1941028" cy="1277950"/>
          </a:xfrm>
          <a:prstGeom prst="triangl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 name="Rectangle 2"/>
          <p:cNvSpPr/>
          <p:nvPr/>
        </p:nvSpPr>
        <p:spPr>
          <a:xfrm>
            <a:off x="750099" y="3421590"/>
            <a:ext cx="7564427" cy="155476"/>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 name="TextBox 5"/>
          <p:cNvSpPr txBox="1"/>
          <p:nvPr/>
        </p:nvSpPr>
        <p:spPr>
          <a:xfrm>
            <a:off x="930627" y="2036595"/>
            <a:ext cx="2981291" cy="1384995"/>
          </a:xfrm>
          <a:prstGeom prst="rect">
            <a:avLst/>
          </a:prstGeom>
          <a:noFill/>
        </p:spPr>
        <p:txBody>
          <a:bodyPr wrap="square" rtlCol="0">
            <a:spAutoFit/>
          </a:bodyPr>
          <a:lstStyle/>
          <a:p>
            <a:pPr algn="ctr"/>
            <a:r>
              <a:rPr lang="en-US" sz="2800" b="1" dirty="0">
                <a:solidFill>
                  <a:srgbClr val="800000"/>
                </a:solidFill>
              </a:rPr>
              <a:t>Christ’s Expiation Of Sin Successful</a:t>
            </a:r>
          </a:p>
        </p:txBody>
      </p:sp>
      <p:sp>
        <p:nvSpPr>
          <p:cNvPr id="8" name="TextBox 7"/>
          <p:cNvSpPr txBox="1"/>
          <p:nvPr/>
        </p:nvSpPr>
        <p:spPr>
          <a:xfrm>
            <a:off x="5291951" y="2036595"/>
            <a:ext cx="2783686" cy="1384995"/>
          </a:xfrm>
          <a:prstGeom prst="rect">
            <a:avLst/>
          </a:prstGeom>
          <a:noFill/>
        </p:spPr>
        <p:txBody>
          <a:bodyPr wrap="square" rtlCol="0">
            <a:spAutoFit/>
          </a:bodyPr>
          <a:lstStyle/>
          <a:p>
            <a:pPr algn="ctr"/>
            <a:r>
              <a:rPr lang="en-US" sz="2800" b="1" dirty="0">
                <a:solidFill>
                  <a:srgbClr val="800000"/>
                </a:solidFill>
              </a:rPr>
              <a:t>Death’s Hold On Christ Impossible</a:t>
            </a:r>
          </a:p>
        </p:txBody>
      </p:sp>
      <p:sp>
        <p:nvSpPr>
          <p:cNvPr id="11" name="TextBox 10"/>
          <p:cNvSpPr txBox="1"/>
          <p:nvPr/>
        </p:nvSpPr>
        <p:spPr>
          <a:xfrm>
            <a:off x="3079337" y="4888160"/>
            <a:ext cx="2981291" cy="523220"/>
          </a:xfrm>
          <a:prstGeom prst="rect">
            <a:avLst/>
          </a:prstGeom>
          <a:noFill/>
        </p:spPr>
        <p:txBody>
          <a:bodyPr wrap="square" rtlCol="0">
            <a:spAutoFit/>
          </a:bodyPr>
          <a:lstStyle/>
          <a:p>
            <a:pPr algn="ctr"/>
            <a:r>
              <a:rPr lang="en-US" sz="2800" b="1" dirty="0">
                <a:solidFill>
                  <a:srgbClr val="800000"/>
                </a:solidFill>
              </a:rPr>
              <a:t>Acts 2.24</a:t>
            </a:r>
          </a:p>
        </p:txBody>
      </p:sp>
      <p:sp>
        <p:nvSpPr>
          <p:cNvPr id="12" name="Title 1"/>
          <p:cNvSpPr txBox="1">
            <a:spLocks/>
          </p:cNvSpPr>
          <p:nvPr/>
        </p:nvSpPr>
        <p:spPr>
          <a:xfrm>
            <a:off x="395431" y="410522"/>
            <a:ext cx="5323814" cy="851454"/>
          </a:xfrm>
          <a:prstGeom prst="rect">
            <a:avLst/>
          </a:prstGeom>
        </p:spPr>
        <p:txBody>
          <a:bodyPr/>
          <a:lst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marL="0" indent="0" algn="ctr">
              <a:buFont typeface="Georgia" pitchFamily="18" charset="0"/>
              <a:buNone/>
            </a:pPr>
            <a:r>
              <a:rPr lang="en-US" sz="3200">
                <a:solidFill>
                  <a:schemeClr val="bg2">
                    <a:lumMod val="20000"/>
                    <a:lumOff val="80000"/>
                  </a:schemeClr>
                </a:solidFill>
              </a:rPr>
              <a:t>Reflections on the Gospel</a:t>
            </a:r>
            <a:endParaRPr lang="en-US" sz="3200" dirty="0">
              <a:solidFill>
                <a:schemeClr val="bg2">
                  <a:lumMod val="20000"/>
                  <a:lumOff val="80000"/>
                </a:schemeClr>
              </a:solidFill>
            </a:endParaRPr>
          </a:p>
        </p:txBody>
      </p:sp>
    </p:spTree>
    <p:extLst>
      <p:ext uri="{BB962C8B-B14F-4D97-AF65-F5344CB8AC3E}">
        <p14:creationId xmlns:p14="http://schemas.microsoft.com/office/powerpoint/2010/main" val="2484694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sosceles Triangle 1"/>
          <p:cNvSpPr/>
          <p:nvPr/>
        </p:nvSpPr>
        <p:spPr>
          <a:xfrm>
            <a:off x="3602485" y="3610210"/>
            <a:ext cx="1941028" cy="1277950"/>
          </a:xfrm>
          <a:prstGeom prst="triangl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 name="Rectangle 2"/>
          <p:cNvSpPr/>
          <p:nvPr/>
        </p:nvSpPr>
        <p:spPr>
          <a:xfrm rot="1138624">
            <a:off x="4558370" y="4121170"/>
            <a:ext cx="3786955" cy="155476"/>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 name="TextBox 5"/>
          <p:cNvSpPr txBox="1"/>
          <p:nvPr/>
        </p:nvSpPr>
        <p:spPr>
          <a:xfrm rot="20483112">
            <a:off x="914753" y="3591354"/>
            <a:ext cx="3430696" cy="523220"/>
          </a:xfrm>
          <a:prstGeom prst="rect">
            <a:avLst/>
          </a:prstGeom>
          <a:noFill/>
        </p:spPr>
        <p:txBody>
          <a:bodyPr wrap="square" rtlCol="0">
            <a:spAutoFit/>
          </a:bodyPr>
          <a:lstStyle/>
          <a:p>
            <a:pPr algn="ctr"/>
            <a:r>
              <a:rPr lang="en-US" sz="2800" b="1" dirty="0">
                <a:solidFill>
                  <a:srgbClr val="800000"/>
                </a:solidFill>
              </a:rPr>
              <a:t>Christ Not Raised</a:t>
            </a:r>
          </a:p>
        </p:txBody>
      </p:sp>
      <p:sp>
        <p:nvSpPr>
          <p:cNvPr id="8" name="TextBox 7"/>
          <p:cNvSpPr txBox="1"/>
          <p:nvPr/>
        </p:nvSpPr>
        <p:spPr>
          <a:xfrm rot="1155208">
            <a:off x="4978668" y="3596603"/>
            <a:ext cx="3294902" cy="523220"/>
          </a:xfrm>
          <a:prstGeom prst="rect">
            <a:avLst/>
          </a:prstGeom>
          <a:noFill/>
        </p:spPr>
        <p:txBody>
          <a:bodyPr wrap="square" rtlCol="0">
            <a:spAutoFit/>
          </a:bodyPr>
          <a:lstStyle/>
          <a:p>
            <a:pPr algn="ctr"/>
            <a:r>
              <a:rPr lang="en-US" sz="2800" b="1" dirty="0">
                <a:solidFill>
                  <a:srgbClr val="800000"/>
                </a:solidFill>
              </a:rPr>
              <a:t>Sins Not Forgiven</a:t>
            </a:r>
          </a:p>
        </p:txBody>
      </p:sp>
      <p:sp>
        <p:nvSpPr>
          <p:cNvPr id="11" name="TextBox 10"/>
          <p:cNvSpPr txBox="1"/>
          <p:nvPr/>
        </p:nvSpPr>
        <p:spPr>
          <a:xfrm>
            <a:off x="3079337" y="4888160"/>
            <a:ext cx="2981291" cy="954107"/>
          </a:xfrm>
          <a:prstGeom prst="rect">
            <a:avLst/>
          </a:prstGeom>
          <a:noFill/>
        </p:spPr>
        <p:txBody>
          <a:bodyPr wrap="square" rtlCol="0">
            <a:spAutoFit/>
          </a:bodyPr>
          <a:lstStyle/>
          <a:p>
            <a:pPr algn="ctr"/>
            <a:r>
              <a:rPr lang="en-US" sz="2800" b="1" dirty="0">
                <a:solidFill>
                  <a:srgbClr val="800000"/>
                </a:solidFill>
              </a:rPr>
              <a:t>1 Corinthians 15.17</a:t>
            </a:r>
          </a:p>
        </p:txBody>
      </p:sp>
      <p:sp>
        <p:nvSpPr>
          <p:cNvPr id="12" name="Title 1"/>
          <p:cNvSpPr txBox="1">
            <a:spLocks/>
          </p:cNvSpPr>
          <p:nvPr/>
        </p:nvSpPr>
        <p:spPr>
          <a:xfrm>
            <a:off x="395431" y="410522"/>
            <a:ext cx="5323814" cy="851454"/>
          </a:xfrm>
          <a:prstGeom prst="rect">
            <a:avLst/>
          </a:prstGeom>
        </p:spPr>
        <p:txBody>
          <a:bodyPr/>
          <a:lst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marL="0" indent="0" algn="ctr">
              <a:buFont typeface="Georgia" pitchFamily="18" charset="0"/>
              <a:buNone/>
            </a:pPr>
            <a:r>
              <a:rPr lang="en-US" sz="3200">
                <a:solidFill>
                  <a:schemeClr val="bg2">
                    <a:lumMod val="20000"/>
                    <a:lumOff val="80000"/>
                  </a:schemeClr>
                </a:solidFill>
              </a:rPr>
              <a:t>Reflections on the Gospel</a:t>
            </a:r>
            <a:endParaRPr lang="en-US" sz="3200" dirty="0">
              <a:solidFill>
                <a:schemeClr val="bg2">
                  <a:lumMod val="20000"/>
                  <a:lumOff val="80000"/>
                </a:schemeClr>
              </a:solidFill>
            </a:endParaRPr>
          </a:p>
        </p:txBody>
      </p:sp>
      <p:sp>
        <p:nvSpPr>
          <p:cNvPr id="10" name="Rectangle 9"/>
          <p:cNvSpPr/>
          <p:nvPr/>
        </p:nvSpPr>
        <p:spPr>
          <a:xfrm rot="20461376" flipH="1">
            <a:off x="818952" y="4121170"/>
            <a:ext cx="3786955" cy="155476"/>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5119737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sosceles Triangle 1"/>
          <p:cNvSpPr/>
          <p:nvPr/>
        </p:nvSpPr>
        <p:spPr>
          <a:xfrm>
            <a:off x="3602485" y="3610210"/>
            <a:ext cx="1941028" cy="1277950"/>
          </a:xfrm>
          <a:prstGeom prst="triangl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 name="Rectangle 2"/>
          <p:cNvSpPr/>
          <p:nvPr/>
        </p:nvSpPr>
        <p:spPr>
          <a:xfrm rot="1138624">
            <a:off x="4558370" y="4121170"/>
            <a:ext cx="3786955" cy="155476"/>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 name="TextBox 5"/>
          <p:cNvSpPr txBox="1"/>
          <p:nvPr/>
        </p:nvSpPr>
        <p:spPr>
          <a:xfrm rot="20483112">
            <a:off x="914753" y="3591354"/>
            <a:ext cx="3430696" cy="523220"/>
          </a:xfrm>
          <a:prstGeom prst="rect">
            <a:avLst/>
          </a:prstGeom>
          <a:noFill/>
        </p:spPr>
        <p:txBody>
          <a:bodyPr wrap="square" rtlCol="0">
            <a:spAutoFit/>
          </a:bodyPr>
          <a:lstStyle/>
          <a:p>
            <a:pPr algn="ctr"/>
            <a:r>
              <a:rPr lang="en-US" sz="2800" b="1" dirty="0">
                <a:solidFill>
                  <a:srgbClr val="800000"/>
                </a:solidFill>
              </a:rPr>
              <a:t>Christ Not Raised</a:t>
            </a:r>
          </a:p>
        </p:txBody>
      </p:sp>
      <p:sp>
        <p:nvSpPr>
          <p:cNvPr id="8" name="TextBox 7"/>
          <p:cNvSpPr txBox="1"/>
          <p:nvPr/>
        </p:nvSpPr>
        <p:spPr>
          <a:xfrm rot="1155208">
            <a:off x="5100777" y="2817157"/>
            <a:ext cx="3294902" cy="1384995"/>
          </a:xfrm>
          <a:prstGeom prst="rect">
            <a:avLst/>
          </a:prstGeom>
          <a:noFill/>
        </p:spPr>
        <p:txBody>
          <a:bodyPr wrap="square" rtlCol="0">
            <a:spAutoFit/>
          </a:bodyPr>
          <a:lstStyle/>
          <a:p>
            <a:pPr algn="ctr"/>
            <a:r>
              <a:rPr lang="en-US" sz="2800" b="1" dirty="0">
                <a:solidFill>
                  <a:srgbClr val="800000"/>
                </a:solidFill>
              </a:rPr>
              <a:t>Present Relationship With Him Impossible</a:t>
            </a:r>
          </a:p>
        </p:txBody>
      </p:sp>
      <p:sp>
        <p:nvSpPr>
          <p:cNvPr id="11" name="TextBox 10"/>
          <p:cNvSpPr txBox="1"/>
          <p:nvPr/>
        </p:nvSpPr>
        <p:spPr>
          <a:xfrm>
            <a:off x="2653855" y="4915984"/>
            <a:ext cx="3824107" cy="523220"/>
          </a:xfrm>
          <a:prstGeom prst="rect">
            <a:avLst/>
          </a:prstGeom>
          <a:noFill/>
        </p:spPr>
        <p:txBody>
          <a:bodyPr wrap="square" rtlCol="0">
            <a:spAutoFit/>
          </a:bodyPr>
          <a:lstStyle/>
          <a:p>
            <a:pPr algn="ctr"/>
            <a:r>
              <a:rPr lang="en-US" sz="2800" b="1" dirty="0">
                <a:solidFill>
                  <a:srgbClr val="800000"/>
                </a:solidFill>
              </a:rPr>
              <a:t>Contra John 14.23</a:t>
            </a:r>
          </a:p>
        </p:txBody>
      </p:sp>
      <p:sp>
        <p:nvSpPr>
          <p:cNvPr id="12" name="Title 1"/>
          <p:cNvSpPr txBox="1">
            <a:spLocks/>
          </p:cNvSpPr>
          <p:nvPr/>
        </p:nvSpPr>
        <p:spPr>
          <a:xfrm>
            <a:off x="395431" y="410522"/>
            <a:ext cx="5323814" cy="851454"/>
          </a:xfrm>
          <a:prstGeom prst="rect">
            <a:avLst/>
          </a:prstGeom>
        </p:spPr>
        <p:txBody>
          <a:bodyPr/>
          <a:lst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marL="0" indent="0" algn="ctr">
              <a:buFont typeface="Georgia" pitchFamily="18" charset="0"/>
              <a:buNone/>
            </a:pPr>
            <a:r>
              <a:rPr lang="en-US" sz="3200">
                <a:solidFill>
                  <a:schemeClr val="bg2">
                    <a:lumMod val="20000"/>
                    <a:lumOff val="80000"/>
                  </a:schemeClr>
                </a:solidFill>
              </a:rPr>
              <a:t>Reflections on the Gospel</a:t>
            </a:r>
            <a:endParaRPr lang="en-US" sz="3200" dirty="0">
              <a:solidFill>
                <a:schemeClr val="bg2">
                  <a:lumMod val="20000"/>
                  <a:lumOff val="80000"/>
                </a:schemeClr>
              </a:solidFill>
            </a:endParaRPr>
          </a:p>
        </p:txBody>
      </p:sp>
      <p:sp>
        <p:nvSpPr>
          <p:cNvPr id="10" name="Rectangle 9"/>
          <p:cNvSpPr/>
          <p:nvPr/>
        </p:nvSpPr>
        <p:spPr>
          <a:xfrm rot="20461376" flipH="1">
            <a:off x="818952" y="4121170"/>
            <a:ext cx="3786955" cy="155476"/>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166507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sosceles Triangle 1"/>
          <p:cNvSpPr/>
          <p:nvPr/>
        </p:nvSpPr>
        <p:spPr>
          <a:xfrm>
            <a:off x="3602485" y="3610210"/>
            <a:ext cx="1941028" cy="1277950"/>
          </a:xfrm>
          <a:prstGeom prst="triangl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 name="Rectangle 2"/>
          <p:cNvSpPr/>
          <p:nvPr/>
        </p:nvSpPr>
        <p:spPr>
          <a:xfrm>
            <a:off x="750099" y="3421590"/>
            <a:ext cx="7564427" cy="155476"/>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 name="TextBox 5"/>
          <p:cNvSpPr txBox="1"/>
          <p:nvPr/>
        </p:nvSpPr>
        <p:spPr>
          <a:xfrm>
            <a:off x="930627" y="2467483"/>
            <a:ext cx="2981291" cy="954107"/>
          </a:xfrm>
          <a:prstGeom prst="rect">
            <a:avLst/>
          </a:prstGeom>
          <a:noFill/>
        </p:spPr>
        <p:txBody>
          <a:bodyPr wrap="square" rtlCol="0">
            <a:spAutoFit/>
          </a:bodyPr>
          <a:lstStyle/>
          <a:p>
            <a:pPr algn="ctr"/>
            <a:r>
              <a:rPr lang="en-US" sz="2800" b="1" dirty="0">
                <a:solidFill>
                  <a:srgbClr val="800000"/>
                </a:solidFill>
              </a:rPr>
              <a:t>Christ</a:t>
            </a:r>
          </a:p>
          <a:p>
            <a:pPr algn="ctr"/>
            <a:r>
              <a:rPr lang="en-US" sz="2800" b="1" dirty="0">
                <a:solidFill>
                  <a:srgbClr val="800000"/>
                </a:solidFill>
              </a:rPr>
              <a:t>Raised</a:t>
            </a:r>
          </a:p>
        </p:txBody>
      </p:sp>
      <p:sp>
        <p:nvSpPr>
          <p:cNvPr id="11" name="TextBox 10"/>
          <p:cNvSpPr txBox="1"/>
          <p:nvPr/>
        </p:nvSpPr>
        <p:spPr>
          <a:xfrm>
            <a:off x="453488" y="4900469"/>
            <a:ext cx="8244114" cy="523220"/>
          </a:xfrm>
          <a:prstGeom prst="rect">
            <a:avLst/>
          </a:prstGeom>
          <a:noFill/>
        </p:spPr>
        <p:txBody>
          <a:bodyPr wrap="square" rtlCol="0">
            <a:spAutoFit/>
          </a:bodyPr>
          <a:lstStyle/>
          <a:p>
            <a:pPr algn="ctr"/>
            <a:r>
              <a:rPr lang="en-US" sz="2800" b="1" dirty="0">
                <a:solidFill>
                  <a:srgbClr val="800000"/>
                </a:solidFill>
              </a:rPr>
              <a:t>Revelation 3.20</a:t>
            </a:r>
          </a:p>
        </p:txBody>
      </p:sp>
      <p:sp>
        <p:nvSpPr>
          <p:cNvPr id="12" name="Title 1"/>
          <p:cNvSpPr txBox="1">
            <a:spLocks/>
          </p:cNvSpPr>
          <p:nvPr/>
        </p:nvSpPr>
        <p:spPr>
          <a:xfrm>
            <a:off x="395431" y="410522"/>
            <a:ext cx="5323814" cy="851454"/>
          </a:xfrm>
          <a:prstGeom prst="rect">
            <a:avLst/>
          </a:prstGeom>
        </p:spPr>
        <p:txBody>
          <a:bodyPr/>
          <a:lst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marL="0" indent="0" algn="ctr">
              <a:buFont typeface="Georgia" pitchFamily="18" charset="0"/>
              <a:buNone/>
            </a:pPr>
            <a:r>
              <a:rPr lang="en-US" sz="3200">
                <a:solidFill>
                  <a:schemeClr val="bg2">
                    <a:lumMod val="20000"/>
                    <a:lumOff val="80000"/>
                  </a:schemeClr>
                </a:solidFill>
              </a:rPr>
              <a:t>Reflections on the Gospel</a:t>
            </a:r>
            <a:endParaRPr lang="en-US" sz="3200" dirty="0">
              <a:solidFill>
                <a:schemeClr val="bg2">
                  <a:lumMod val="20000"/>
                  <a:lumOff val="80000"/>
                </a:schemeClr>
              </a:solidFill>
            </a:endParaRPr>
          </a:p>
        </p:txBody>
      </p:sp>
      <p:sp>
        <p:nvSpPr>
          <p:cNvPr id="9" name="TextBox 8"/>
          <p:cNvSpPr txBox="1"/>
          <p:nvPr/>
        </p:nvSpPr>
        <p:spPr>
          <a:xfrm>
            <a:off x="5100777" y="2036595"/>
            <a:ext cx="3294902" cy="1384995"/>
          </a:xfrm>
          <a:prstGeom prst="rect">
            <a:avLst/>
          </a:prstGeom>
          <a:noFill/>
        </p:spPr>
        <p:txBody>
          <a:bodyPr wrap="square" rtlCol="0">
            <a:spAutoFit/>
          </a:bodyPr>
          <a:lstStyle/>
          <a:p>
            <a:pPr algn="ctr"/>
            <a:r>
              <a:rPr lang="en-US" sz="2800" b="1" dirty="0">
                <a:solidFill>
                  <a:srgbClr val="800000"/>
                </a:solidFill>
              </a:rPr>
              <a:t>Present Relationship With Him Is Necessary</a:t>
            </a:r>
          </a:p>
        </p:txBody>
      </p:sp>
    </p:spTree>
    <p:extLst>
      <p:ext uri="{BB962C8B-B14F-4D97-AF65-F5344CB8AC3E}">
        <p14:creationId xmlns:p14="http://schemas.microsoft.com/office/powerpoint/2010/main" val="31673266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431" y="410522"/>
            <a:ext cx="5323814" cy="931326"/>
          </a:xfrm>
        </p:spPr>
        <p:txBody>
          <a:bodyPr/>
          <a:lstStyle/>
          <a:p>
            <a:pPr marL="0" indent="0" algn="ctr">
              <a:buNone/>
            </a:pPr>
            <a:r>
              <a:rPr lang="en-US" sz="3200" dirty="0">
                <a:solidFill>
                  <a:schemeClr val="bg2">
                    <a:lumMod val="20000"/>
                    <a:lumOff val="80000"/>
                  </a:schemeClr>
                </a:solidFill>
              </a:rPr>
              <a:t>Reflections on the Gospel</a:t>
            </a:r>
          </a:p>
        </p:txBody>
      </p:sp>
      <p:sp>
        <p:nvSpPr>
          <p:cNvPr id="3" name="Vertical Text Placeholder 2"/>
          <p:cNvSpPr>
            <a:spLocks noGrp="1"/>
          </p:cNvSpPr>
          <p:nvPr>
            <p:ph type="body" orient="vert" idx="1"/>
          </p:nvPr>
        </p:nvSpPr>
        <p:spPr>
          <a:xfrm>
            <a:off x="609600" y="1143000"/>
            <a:ext cx="7924800" cy="5341028"/>
          </a:xfrm>
        </p:spPr>
        <p:txBody>
          <a:bodyPr vert="horz">
            <a:noAutofit/>
          </a:bodyPr>
          <a:lstStyle/>
          <a:p>
            <a:pPr marL="685800" indent="-1371600">
              <a:spcBef>
                <a:spcPts val="0"/>
              </a:spcBef>
              <a:spcAft>
                <a:spcPts val="1200"/>
              </a:spcAft>
              <a:buNone/>
              <a:tabLst>
                <a:tab pos="688975" algn="r"/>
              </a:tabLst>
            </a:pPr>
            <a:r>
              <a:rPr lang="en-US" sz="3600" b="1" dirty="0">
                <a:solidFill>
                  <a:srgbClr val="800000"/>
                </a:solidFill>
              </a:rPr>
              <a:t>8.		The three days in the tomb confirm </a:t>
            </a:r>
            <a:r>
              <a:rPr lang="en-US" sz="3600" b="1" i="1" dirty="0">
                <a:solidFill>
                  <a:srgbClr val="800000"/>
                </a:solidFill>
              </a:rPr>
              <a:t>the reality</a:t>
            </a:r>
            <a:r>
              <a:rPr lang="en-US" sz="3600" b="1" dirty="0">
                <a:solidFill>
                  <a:srgbClr val="800000"/>
                </a:solidFill>
              </a:rPr>
              <a:t> of Christ’s death and resurrection.</a:t>
            </a:r>
            <a:endParaRPr lang="en-US" sz="3600" dirty="0">
              <a:solidFill>
                <a:srgbClr val="800000"/>
              </a:solidFill>
              <a:latin typeface="Times"/>
              <a:cs typeface="Times"/>
            </a:endParaRPr>
          </a:p>
          <a:p>
            <a:pPr marL="685800" indent="0">
              <a:spcBef>
                <a:spcPts val="1200"/>
              </a:spcBef>
              <a:buNone/>
              <a:tabLst>
                <a:tab pos="688975" algn="r"/>
              </a:tabLst>
            </a:pPr>
            <a:r>
              <a:rPr lang="en-US" sz="3600" dirty="0">
                <a:solidFill>
                  <a:srgbClr val="000090"/>
                </a:solidFill>
                <a:latin typeface="Times"/>
                <a:cs typeface="Times"/>
              </a:rPr>
              <a:t>If we forget that Christ was not raised </a:t>
            </a:r>
            <a:r>
              <a:rPr lang="en-US" sz="3600" i="1" dirty="0">
                <a:solidFill>
                  <a:srgbClr val="000090"/>
                </a:solidFill>
                <a:latin typeface="Times"/>
                <a:cs typeface="Times"/>
              </a:rPr>
              <a:t>until the third day</a:t>
            </a:r>
            <a:r>
              <a:rPr lang="en-US" sz="3600" dirty="0">
                <a:solidFill>
                  <a:srgbClr val="000090"/>
                </a:solidFill>
                <a:latin typeface="Times"/>
                <a:cs typeface="Times"/>
              </a:rPr>
              <a:t>, we’re apt to entertain doubts about His death. </a:t>
            </a:r>
          </a:p>
        </p:txBody>
      </p:sp>
    </p:spTree>
    <p:extLst>
      <p:ext uri="{BB962C8B-B14F-4D97-AF65-F5344CB8AC3E}">
        <p14:creationId xmlns:p14="http://schemas.microsoft.com/office/powerpoint/2010/main" val="42486878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431" y="410522"/>
            <a:ext cx="5323814" cy="931326"/>
          </a:xfrm>
        </p:spPr>
        <p:txBody>
          <a:bodyPr/>
          <a:lstStyle/>
          <a:p>
            <a:pPr marL="0" indent="0" algn="ctr">
              <a:buNone/>
            </a:pPr>
            <a:r>
              <a:rPr lang="en-US" sz="3200" dirty="0">
                <a:solidFill>
                  <a:schemeClr val="bg2">
                    <a:lumMod val="20000"/>
                    <a:lumOff val="80000"/>
                  </a:schemeClr>
                </a:solidFill>
              </a:rPr>
              <a:t>Reflections on the Gospel</a:t>
            </a:r>
          </a:p>
        </p:txBody>
      </p:sp>
      <p:sp>
        <p:nvSpPr>
          <p:cNvPr id="3" name="Vertical Text Placeholder 2"/>
          <p:cNvSpPr>
            <a:spLocks noGrp="1"/>
          </p:cNvSpPr>
          <p:nvPr>
            <p:ph type="body" orient="vert" idx="1"/>
          </p:nvPr>
        </p:nvSpPr>
        <p:spPr>
          <a:xfrm>
            <a:off x="609600" y="1143000"/>
            <a:ext cx="7924800" cy="5341028"/>
          </a:xfrm>
        </p:spPr>
        <p:txBody>
          <a:bodyPr vert="horz">
            <a:noAutofit/>
          </a:bodyPr>
          <a:lstStyle/>
          <a:p>
            <a:pPr marL="685800" indent="-1371600">
              <a:spcBef>
                <a:spcPts val="0"/>
              </a:spcBef>
              <a:spcAft>
                <a:spcPts val="1200"/>
              </a:spcAft>
              <a:buNone/>
              <a:tabLst>
                <a:tab pos="688975" algn="r"/>
              </a:tabLst>
            </a:pPr>
            <a:r>
              <a:rPr lang="en-US" sz="3600" b="1" dirty="0">
                <a:solidFill>
                  <a:srgbClr val="800000"/>
                </a:solidFill>
              </a:rPr>
              <a:t>9.		The witnesses to Christ’s resurrection make Christianity an evidence-based and intelligent faith.</a:t>
            </a:r>
            <a:endParaRPr lang="en-US" sz="3600" dirty="0">
              <a:solidFill>
                <a:srgbClr val="800000"/>
              </a:solidFill>
              <a:latin typeface="Times"/>
              <a:cs typeface="Times"/>
            </a:endParaRPr>
          </a:p>
          <a:p>
            <a:pPr marL="685800" indent="0">
              <a:spcBef>
                <a:spcPts val="1200"/>
              </a:spcBef>
              <a:buNone/>
              <a:tabLst>
                <a:tab pos="688975" algn="r"/>
              </a:tabLst>
            </a:pPr>
            <a:r>
              <a:rPr lang="en-US" sz="3600" dirty="0">
                <a:solidFill>
                  <a:srgbClr val="000090"/>
                </a:solidFill>
                <a:latin typeface="Times"/>
                <a:cs typeface="Times"/>
              </a:rPr>
              <a:t>If we deemphasize the witnesses to the resurrection, we make Christianity sound like a matter of “blind faith.” </a:t>
            </a:r>
          </a:p>
        </p:txBody>
      </p:sp>
    </p:spTree>
    <p:extLst>
      <p:ext uri="{BB962C8B-B14F-4D97-AF65-F5344CB8AC3E}">
        <p14:creationId xmlns:p14="http://schemas.microsoft.com/office/powerpoint/2010/main" val="29472190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431" y="410522"/>
            <a:ext cx="5323814" cy="931326"/>
          </a:xfrm>
        </p:spPr>
        <p:txBody>
          <a:bodyPr/>
          <a:lstStyle/>
          <a:p>
            <a:pPr marL="0" indent="0" algn="ctr">
              <a:buNone/>
            </a:pPr>
            <a:r>
              <a:rPr lang="en-US" sz="3200" dirty="0">
                <a:solidFill>
                  <a:schemeClr val="bg2">
                    <a:lumMod val="20000"/>
                    <a:lumOff val="80000"/>
                  </a:schemeClr>
                </a:solidFill>
              </a:rPr>
              <a:t>Reflections on the Gospel</a:t>
            </a:r>
          </a:p>
        </p:txBody>
      </p:sp>
      <p:sp>
        <p:nvSpPr>
          <p:cNvPr id="3" name="Vertical Text Placeholder 2"/>
          <p:cNvSpPr>
            <a:spLocks noGrp="1"/>
          </p:cNvSpPr>
          <p:nvPr>
            <p:ph type="body" orient="vert" idx="1"/>
          </p:nvPr>
        </p:nvSpPr>
        <p:spPr>
          <a:xfrm>
            <a:off x="612648" y="1143000"/>
            <a:ext cx="8056994" cy="5341028"/>
          </a:xfrm>
        </p:spPr>
        <p:txBody>
          <a:bodyPr vert="horz">
            <a:noAutofit/>
          </a:bodyPr>
          <a:lstStyle/>
          <a:p>
            <a:pPr marL="685800" indent="-1371600">
              <a:spcBef>
                <a:spcPts val="0"/>
              </a:spcBef>
              <a:spcAft>
                <a:spcPts val="1200"/>
              </a:spcAft>
              <a:buNone/>
              <a:tabLst>
                <a:tab pos="688975" algn="r"/>
              </a:tabLst>
            </a:pPr>
            <a:r>
              <a:rPr lang="en-US" sz="3600" b="1" dirty="0">
                <a:solidFill>
                  <a:srgbClr val="800000"/>
                </a:solidFill>
              </a:rPr>
              <a:t>10.		The more precise our gospel, the more authentic our disciples.</a:t>
            </a:r>
            <a:endParaRPr lang="en-US" sz="3600" dirty="0">
              <a:solidFill>
                <a:srgbClr val="800000"/>
              </a:solidFill>
              <a:latin typeface="Times"/>
              <a:cs typeface="Times"/>
            </a:endParaRPr>
          </a:p>
          <a:p>
            <a:pPr marL="685800" indent="0">
              <a:spcBef>
                <a:spcPts val="1200"/>
              </a:spcBef>
              <a:buNone/>
              <a:tabLst>
                <a:tab pos="688975" algn="r"/>
              </a:tabLst>
            </a:pPr>
            <a:r>
              <a:rPr lang="en-US" sz="3600" dirty="0">
                <a:solidFill>
                  <a:srgbClr val="000090"/>
                </a:solidFill>
                <a:latin typeface="Times"/>
                <a:cs typeface="Times"/>
              </a:rPr>
              <a:t>The more fully people understand what they’re “signing up for,” the more loyal they are to their commitment.</a:t>
            </a:r>
          </a:p>
        </p:txBody>
      </p:sp>
    </p:spTree>
    <p:extLst>
      <p:ext uri="{BB962C8B-B14F-4D97-AF65-F5344CB8AC3E}">
        <p14:creationId xmlns:p14="http://schemas.microsoft.com/office/powerpoint/2010/main" val="12260635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normAutofit fontScale="92500" lnSpcReduction="20000"/>
          </a:bodyPr>
          <a:lstStyle/>
          <a:p>
            <a:r>
              <a:rPr lang="en-US" sz="3200" dirty="0"/>
              <a:t>Working toward precision in our most important message.</a:t>
            </a:r>
          </a:p>
        </p:txBody>
      </p:sp>
      <p:sp>
        <p:nvSpPr>
          <p:cNvPr id="2" name="Title 1"/>
          <p:cNvSpPr>
            <a:spLocks noGrp="1"/>
          </p:cNvSpPr>
          <p:nvPr>
            <p:ph type="ctrTitle"/>
          </p:nvPr>
        </p:nvSpPr>
        <p:spPr>
          <a:xfrm>
            <a:off x="551157" y="3158269"/>
            <a:ext cx="8051672" cy="1793167"/>
          </a:xfrm>
        </p:spPr>
        <p:txBody>
          <a:bodyPr>
            <a:normAutofit/>
          </a:bodyPr>
          <a:lstStyle/>
          <a:p>
            <a:pPr marL="182880" indent="0" algn="ctr">
              <a:buNone/>
            </a:pPr>
            <a:r>
              <a:rPr lang="en-US" sz="4400" dirty="0">
                <a:solidFill>
                  <a:srgbClr val="821A08"/>
                </a:solidFill>
                <a:cs typeface="Calibri"/>
              </a:rPr>
              <a:t>Reflections on the Gospel</a:t>
            </a:r>
          </a:p>
        </p:txBody>
      </p:sp>
      <p:sp>
        <p:nvSpPr>
          <p:cNvPr id="4" name="Subtitle 2"/>
          <p:cNvSpPr txBox="1">
            <a:spLocks/>
          </p:cNvSpPr>
          <p:nvPr/>
        </p:nvSpPr>
        <p:spPr>
          <a:xfrm>
            <a:off x="1473795" y="1007720"/>
            <a:ext cx="5637010" cy="882119"/>
          </a:xfrm>
          <a:prstGeom prst="rect">
            <a:avLst/>
          </a:prstGeom>
        </p:spPr>
        <p:txBody>
          <a:bodyPr vert="horz" lIns="91440" tIns="45720" rIns="91440" bIns="45720" rtlCol="0">
            <a:normAutofit lnSpcReduction="10000"/>
          </a:bodyPr>
          <a:lstStyle>
            <a:lvl1pPr marL="0" indent="0" algn="l" defTabSz="914400" rtl="0" eaLnBrk="1" latinLnBrk="0" hangingPunct="1">
              <a:spcBef>
                <a:spcPct val="20000"/>
              </a:spcBef>
              <a:spcAft>
                <a:spcPts val="300"/>
              </a:spcAft>
              <a:buClr>
                <a:schemeClr val="accent6">
                  <a:lumMod val="75000"/>
                </a:schemeClr>
              </a:buClr>
              <a:buSzPct val="130000"/>
              <a:buFont typeface="Georgia" pitchFamily="18" charset="0"/>
              <a:buNone/>
              <a:defRPr sz="2200" kern="1200">
                <a:solidFill>
                  <a:schemeClr val="tx2"/>
                </a:solidFill>
                <a:latin typeface="+mn-lt"/>
                <a:ea typeface="+mn-ea"/>
                <a:cs typeface="+mn-cs"/>
              </a:defRPr>
            </a:lvl1pPr>
            <a:lvl2pPr marL="457200" indent="0" algn="ctr" defTabSz="914400" rtl="0" eaLnBrk="1" latinLnBrk="0" hangingPunct="1">
              <a:spcBef>
                <a:spcPct val="20000"/>
              </a:spcBef>
              <a:spcAft>
                <a:spcPts val="300"/>
              </a:spcAft>
              <a:buClr>
                <a:schemeClr val="accent6">
                  <a:lumMod val="75000"/>
                </a:schemeClr>
              </a:buClr>
              <a:buSzPct val="130000"/>
              <a:buFont typeface="Georgia" pitchFamily="18" charset="0"/>
              <a:buNone/>
              <a:defRPr sz="2000" kern="1200">
                <a:solidFill>
                  <a:schemeClr val="tx1">
                    <a:tint val="75000"/>
                  </a:schemeClr>
                </a:solidFill>
                <a:latin typeface="+mn-lt"/>
                <a:ea typeface="+mn-ea"/>
                <a:cs typeface="+mn-cs"/>
              </a:defRPr>
            </a:lvl2pPr>
            <a:lvl3pPr marL="914400" indent="0" algn="ctr" defTabSz="914400" rtl="0" eaLnBrk="1" latinLnBrk="0" hangingPunct="1">
              <a:spcBef>
                <a:spcPct val="20000"/>
              </a:spcBef>
              <a:spcAft>
                <a:spcPts val="300"/>
              </a:spcAft>
              <a:buClr>
                <a:schemeClr val="accent6">
                  <a:lumMod val="75000"/>
                </a:schemeClr>
              </a:buClr>
              <a:buSzPct val="130000"/>
              <a:buFont typeface="Georgia" pitchFamily="18" charset="0"/>
              <a:buNone/>
              <a:defRPr sz="1800" kern="1200">
                <a:solidFill>
                  <a:schemeClr val="tx1">
                    <a:tint val="75000"/>
                  </a:schemeClr>
                </a:solidFill>
                <a:latin typeface="+mn-lt"/>
                <a:ea typeface="+mn-ea"/>
                <a:cs typeface="+mn-cs"/>
              </a:defRPr>
            </a:lvl3pPr>
            <a:lvl4pPr marL="1371600" indent="0" algn="ctr" defTabSz="914400" rtl="0" eaLnBrk="1" latinLnBrk="0" hangingPunct="1">
              <a:spcBef>
                <a:spcPct val="20000"/>
              </a:spcBef>
              <a:spcAft>
                <a:spcPts val="300"/>
              </a:spcAft>
              <a:buClr>
                <a:schemeClr val="accent6">
                  <a:lumMod val="75000"/>
                </a:schemeClr>
              </a:buClr>
              <a:buSzPct val="130000"/>
              <a:buFont typeface="Georgia" pitchFamily="18" charset="0"/>
              <a:buNone/>
              <a:defRPr sz="1600" kern="1200">
                <a:solidFill>
                  <a:schemeClr val="tx1">
                    <a:tint val="75000"/>
                  </a:schemeClr>
                </a:solidFill>
                <a:latin typeface="+mn-lt"/>
                <a:ea typeface="+mn-ea"/>
                <a:cs typeface="+mn-cs"/>
              </a:defRPr>
            </a:lvl4pPr>
            <a:lvl5pPr marL="1828800" indent="0" algn="ctr" defTabSz="914400" rtl="0" eaLnBrk="1" latinLnBrk="0" hangingPunct="1">
              <a:spcBef>
                <a:spcPct val="20000"/>
              </a:spcBef>
              <a:spcAft>
                <a:spcPts val="300"/>
              </a:spcAft>
              <a:buClr>
                <a:schemeClr val="accent6">
                  <a:lumMod val="75000"/>
                </a:schemeClr>
              </a:buClr>
              <a:buSzPct val="130000"/>
              <a:buFont typeface="Georgia" pitchFamily="18" charset="0"/>
              <a:buNone/>
              <a:defRPr sz="1400" kern="1200">
                <a:solidFill>
                  <a:schemeClr val="tx1">
                    <a:tint val="75000"/>
                  </a:schemeClr>
                </a:solidFill>
                <a:latin typeface="+mn-lt"/>
                <a:ea typeface="+mn-ea"/>
                <a:cs typeface="+mn-cs"/>
              </a:defRPr>
            </a:lvl5pPr>
            <a:lvl6pPr marL="2286000" indent="0" algn="ctr" defTabSz="914400" rtl="0" eaLnBrk="1" latinLnBrk="0" hangingPunct="1">
              <a:spcBef>
                <a:spcPct val="20000"/>
              </a:spcBef>
              <a:spcAft>
                <a:spcPts val="300"/>
              </a:spcAft>
              <a:buClr>
                <a:schemeClr val="accent6">
                  <a:lumMod val="75000"/>
                </a:schemeClr>
              </a:buClr>
              <a:buSzPct val="130000"/>
              <a:buFont typeface="Georgia" pitchFamily="18" charset="0"/>
              <a:buNone/>
              <a:defRPr sz="1400" kern="1200">
                <a:solidFill>
                  <a:schemeClr val="tx1">
                    <a:tint val="75000"/>
                  </a:schemeClr>
                </a:solidFill>
                <a:latin typeface="+mn-lt"/>
                <a:ea typeface="+mn-ea"/>
                <a:cs typeface="+mn-cs"/>
              </a:defRPr>
            </a:lvl6pPr>
            <a:lvl7pPr marL="2743200" indent="0" algn="ctr" defTabSz="914400" rtl="0" eaLnBrk="1" latinLnBrk="0" hangingPunct="1">
              <a:spcBef>
                <a:spcPct val="20000"/>
              </a:spcBef>
              <a:spcAft>
                <a:spcPts val="300"/>
              </a:spcAft>
              <a:buClr>
                <a:schemeClr val="accent6">
                  <a:lumMod val="75000"/>
                </a:schemeClr>
              </a:buClr>
              <a:buSzPct val="130000"/>
              <a:buFont typeface="Georgia" pitchFamily="18" charset="0"/>
              <a:buNone/>
              <a:defRPr sz="1400" kern="1200">
                <a:solidFill>
                  <a:schemeClr val="tx1">
                    <a:tint val="75000"/>
                  </a:schemeClr>
                </a:solidFill>
                <a:latin typeface="+mn-lt"/>
                <a:ea typeface="+mn-ea"/>
                <a:cs typeface="+mn-cs"/>
              </a:defRPr>
            </a:lvl7pPr>
            <a:lvl8pPr marL="3200400" indent="0" algn="ctr" defTabSz="914400" rtl="0" eaLnBrk="1" latinLnBrk="0" hangingPunct="1">
              <a:spcBef>
                <a:spcPct val="20000"/>
              </a:spcBef>
              <a:spcAft>
                <a:spcPts val="300"/>
              </a:spcAft>
              <a:buClr>
                <a:schemeClr val="accent6">
                  <a:lumMod val="75000"/>
                </a:schemeClr>
              </a:buClr>
              <a:buSzPct val="130000"/>
              <a:buFont typeface="Georgia" pitchFamily="18" charset="0"/>
              <a:buNone/>
              <a:defRPr sz="1400" kern="1200">
                <a:solidFill>
                  <a:schemeClr val="tx1">
                    <a:tint val="75000"/>
                  </a:schemeClr>
                </a:solidFill>
                <a:latin typeface="+mn-lt"/>
                <a:ea typeface="+mn-ea"/>
                <a:cs typeface="+mn-cs"/>
              </a:defRPr>
            </a:lvl8pPr>
            <a:lvl9pPr marL="3657600" indent="0" algn="ctr" defTabSz="914400" rtl="0" eaLnBrk="1" latinLnBrk="0" hangingPunct="1">
              <a:spcBef>
                <a:spcPct val="20000"/>
              </a:spcBef>
              <a:spcAft>
                <a:spcPts val="300"/>
              </a:spcAft>
              <a:buClr>
                <a:schemeClr val="accent6">
                  <a:lumMod val="75000"/>
                </a:schemeClr>
              </a:buClr>
              <a:buSzPct val="130000"/>
              <a:buFont typeface="Georgia" pitchFamily="18" charset="0"/>
              <a:buNone/>
              <a:defRPr sz="1400" kern="1200">
                <a:solidFill>
                  <a:schemeClr val="tx1">
                    <a:tint val="75000"/>
                  </a:schemeClr>
                </a:solidFill>
                <a:latin typeface="+mn-lt"/>
                <a:ea typeface="+mn-ea"/>
                <a:cs typeface="+mn-cs"/>
              </a:defRPr>
            </a:lvl9pPr>
          </a:lstStyle>
          <a:p>
            <a:r>
              <a:rPr lang="en-US" sz="2400" dirty="0">
                <a:solidFill>
                  <a:schemeClr val="bg2">
                    <a:lumMod val="60000"/>
                    <a:lumOff val="40000"/>
                  </a:schemeClr>
                </a:solidFill>
              </a:rPr>
              <a:t>Roderick Graciano</a:t>
            </a:r>
          </a:p>
          <a:p>
            <a:r>
              <a:rPr lang="en-US" sz="2400" dirty="0">
                <a:solidFill>
                  <a:schemeClr val="bg2">
                    <a:lumMod val="60000"/>
                    <a:lumOff val="40000"/>
                  </a:schemeClr>
                </a:solidFill>
              </a:rPr>
              <a:t>Timothy Ministries</a:t>
            </a:r>
          </a:p>
        </p:txBody>
      </p:sp>
    </p:spTree>
    <p:extLst>
      <p:ext uri="{BB962C8B-B14F-4D97-AF65-F5344CB8AC3E}">
        <p14:creationId xmlns:p14="http://schemas.microsoft.com/office/powerpoint/2010/main" val="38805725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431" y="410522"/>
            <a:ext cx="5323814" cy="643787"/>
          </a:xfrm>
        </p:spPr>
        <p:txBody>
          <a:bodyPr/>
          <a:lstStyle/>
          <a:p>
            <a:pPr marL="0" indent="0" algn="ctr">
              <a:buNone/>
            </a:pPr>
            <a:r>
              <a:rPr lang="en-US" sz="3200" dirty="0">
                <a:solidFill>
                  <a:schemeClr val="bg2">
                    <a:lumMod val="20000"/>
                    <a:lumOff val="80000"/>
                  </a:schemeClr>
                </a:solidFill>
              </a:rPr>
              <a:t>Reflections on the Gospel</a:t>
            </a:r>
          </a:p>
        </p:txBody>
      </p:sp>
      <p:sp>
        <p:nvSpPr>
          <p:cNvPr id="3" name="Vertical Text Placeholder 2"/>
          <p:cNvSpPr>
            <a:spLocks noGrp="1"/>
          </p:cNvSpPr>
          <p:nvPr>
            <p:ph type="body" orient="vert" idx="1"/>
          </p:nvPr>
        </p:nvSpPr>
        <p:spPr>
          <a:xfrm>
            <a:off x="609600" y="1142167"/>
            <a:ext cx="7924800" cy="5271545"/>
          </a:xfrm>
        </p:spPr>
        <p:txBody>
          <a:bodyPr vert="horz">
            <a:noAutofit/>
          </a:bodyPr>
          <a:lstStyle/>
          <a:p>
            <a:pPr marL="45720" indent="0">
              <a:lnSpc>
                <a:spcPts val="3600"/>
              </a:lnSpc>
              <a:buNone/>
            </a:pPr>
            <a:r>
              <a:rPr lang="en-US" sz="2400" dirty="0"/>
              <a:t>For I delivered to you as </a:t>
            </a:r>
            <a:r>
              <a:rPr lang="en-US" sz="2400" b="1" dirty="0">
                <a:ln>
                  <a:solidFill>
                    <a:srgbClr val="FFFF00"/>
                  </a:solidFill>
                </a:ln>
              </a:rPr>
              <a:t>of first importance</a:t>
            </a:r>
            <a:r>
              <a:rPr lang="en-US" sz="2400" dirty="0"/>
              <a:t> what I also received: that Christ died for our sins in accordance with the Scriptures, that he was buried, that he was raised on the third day in accordance with the Scriptures, and that he appeared to Cephas, then to the twelve. Then he appeared to more than five hundred brothers at one time, most of whom are still alive, though some have fallen asleep. Then he appeared to James, then to all the apostles. Last of all, as to one untimely born, he appeared also to me.</a:t>
            </a:r>
          </a:p>
          <a:p>
            <a:pPr marL="45720" indent="0">
              <a:buNone/>
            </a:pPr>
            <a:r>
              <a:rPr lang="en-US" sz="2400" dirty="0"/>
              <a:t>	— Paul of Tarsus, 1 Corinthians 15.1-8 (ESV) </a:t>
            </a:r>
            <a:endParaRPr lang="en-US" sz="2400" dirty="0">
              <a:solidFill>
                <a:schemeClr val="accent6">
                  <a:lumMod val="50000"/>
                </a:schemeClr>
              </a:solidFill>
            </a:endParaRPr>
          </a:p>
        </p:txBody>
      </p:sp>
    </p:spTree>
    <p:extLst>
      <p:ext uri="{BB962C8B-B14F-4D97-AF65-F5344CB8AC3E}">
        <p14:creationId xmlns:p14="http://schemas.microsoft.com/office/powerpoint/2010/main" val="34511136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431" y="410522"/>
            <a:ext cx="5323814" cy="931326"/>
          </a:xfrm>
        </p:spPr>
        <p:txBody>
          <a:bodyPr/>
          <a:lstStyle/>
          <a:p>
            <a:pPr marL="0" indent="0" algn="ctr">
              <a:buNone/>
            </a:pPr>
            <a:r>
              <a:rPr lang="en-US" sz="3200" dirty="0">
                <a:solidFill>
                  <a:schemeClr val="bg2">
                    <a:lumMod val="20000"/>
                    <a:lumOff val="80000"/>
                  </a:schemeClr>
                </a:solidFill>
              </a:rPr>
              <a:t>Reflections on the Gospel</a:t>
            </a:r>
          </a:p>
        </p:txBody>
      </p:sp>
      <p:sp>
        <p:nvSpPr>
          <p:cNvPr id="3" name="Vertical Text Placeholder 2"/>
          <p:cNvSpPr>
            <a:spLocks noGrp="1"/>
          </p:cNvSpPr>
          <p:nvPr>
            <p:ph type="body" orient="vert" idx="1"/>
          </p:nvPr>
        </p:nvSpPr>
        <p:spPr>
          <a:xfrm>
            <a:off x="609600" y="1142168"/>
            <a:ext cx="7924800" cy="4424903"/>
          </a:xfrm>
        </p:spPr>
        <p:txBody>
          <a:bodyPr vert="horz">
            <a:noAutofit/>
          </a:bodyPr>
          <a:lstStyle/>
          <a:p>
            <a:pPr marL="685800" indent="-1371600">
              <a:spcBef>
                <a:spcPts val="0"/>
              </a:spcBef>
              <a:spcAft>
                <a:spcPts val="1200"/>
              </a:spcAft>
              <a:buNone/>
              <a:tabLst>
                <a:tab pos="688975" algn="r"/>
              </a:tabLst>
            </a:pPr>
            <a:r>
              <a:rPr lang="en-US" sz="3600" b="1" dirty="0">
                <a:solidFill>
                  <a:srgbClr val="821A08"/>
                </a:solidFill>
              </a:rPr>
              <a:t>1.		The gospel is simple.</a:t>
            </a:r>
          </a:p>
          <a:p>
            <a:pPr marL="685800" indent="-1371600" algn="ctr">
              <a:buNone/>
              <a:tabLst>
                <a:tab pos="688975" algn="r"/>
              </a:tabLst>
            </a:pPr>
            <a:endParaRPr lang="en-US" sz="3600" dirty="0">
              <a:solidFill>
                <a:schemeClr val="accent6">
                  <a:lumMod val="50000"/>
                </a:schemeClr>
              </a:solidFill>
              <a:latin typeface="Times"/>
              <a:cs typeface="Times"/>
            </a:endParaRPr>
          </a:p>
          <a:p>
            <a:pPr marL="685800" indent="0">
              <a:spcBef>
                <a:spcPts val="0"/>
              </a:spcBef>
              <a:buNone/>
              <a:tabLst>
                <a:tab pos="688975" algn="r"/>
              </a:tabLst>
            </a:pPr>
            <a:r>
              <a:rPr lang="en-US" sz="3600" dirty="0">
                <a:solidFill>
                  <a:schemeClr val="accent6">
                    <a:lumMod val="50000"/>
                  </a:schemeClr>
                </a:solidFill>
                <a:latin typeface="Times"/>
                <a:cs typeface="Times"/>
              </a:rPr>
              <a:t>How we present the gospel will vary, but the gospel itself is simple enough for a child to understand.</a:t>
            </a:r>
          </a:p>
          <a:p>
            <a:pPr marL="685800" indent="-1371600">
              <a:buNone/>
              <a:tabLst>
                <a:tab pos="688975" algn="r"/>
              </a:tabLst>
            </a:pPr>
            <a:endParaRPr lang="en-US" sz="3600" dirty="0">
              <a:solidFill>
                <a:schemeClr val="accent6">
                  <a:lumMod val="50000"/>
                </a:schemeClr>
              </a:solidFill>
            </a:endParaRPr>
          </a:p>
        </p:txBody>
      </p:sp>
    </p:spTree>
    <p:extLst>
      <p:ext uri="{BB962C8B-B14F-4D97-AF65-F5344CB8AC3E}">
        <p14:creationId xmlns:p14="http://schemas.microsoft.com/office/powerpoint/2010/main" val="16313265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431" y="410522"/>
            <a:ext cx="5323814" cy="931326"/>
          </a:xfrm>
        </p:spPr>
        <p:txBody>
          <a:bodyPr/>
          <a:lstStyle/>
          <a:p>
            <a:pPr marL="0" indent="0" algn="ctr">
              <a:buNone/>
            </a:pPr>
            <a:r>
              <a:rPr lang="en-US" sz="3200" dirty="0">
                <a:solidFill>
                  <a:schemeClr val="bg2">
                    <a:lumMod val="20000"/>
                    <a:lumOff val="80000"/>
                  </a:schemeClr>
                </a:solidFill>
              </a:rPr>
              <a:t>Reflections on the Gospel</a:t>
            </a:r>
          </a:p>
        </p:txBody>
      </p:sp>
      <p:sp>
        <p:nvSpPr>
          <p:cNvPr id="3" name="Vertical Text Placeholder 2"/>
          <p:cNvSpPr>
            <a:spLocks noGrp="1"/>
          </p:cNvSpPr>
          <p:nvPr>
            <p:ph type="body" orient="vert" idx="1"/>
          </p:nvPr>
        </p:nvSpPr>
        <p:spPr>
          <a:xfrm>
            <a:off x="609600" y="1143000"/>
            <a:ext cx="7924800" cy="5341028"/>
          </a:xfrm>
        </p:spPr>
        <p:txBody>
          <a:bodyPr vert="horz">
            <a:noAutofit/>
          </a:bodyPr>
          <a:lstStyle/>
          <a:p>
            <a:pPr marL="685800" indent="-1371600">
              <a:spcBef>
                <a:spcPts val="0"/>
              </a:spcBef>
              <a:spcAft>
                <a:spcPts val="1200"/>
              </a:spcAft>
              <a:buNone/>
              <a:tabLst>
                <a:tab pos="688975" algn="r"/>
              </a:tabLst>
            </a:pPr>
            <a:r>
              <a:rPr lang="en-US" sz="3600" b="1" dirty="0">
                <a:solidFill>
                  <a:srgbClr val="821A08"/>
                </a:solidFill>
              </a:rPr>
              <a:t>2.		The core of the gospel consists of four historical facts.</a:t>
            </a:r>
            <a:endParaRPr lang="en-US" sz="3600" dirty="0">
              <a:solidFill>
                <a:schemeClr val="accent6">
                  <a:lumMod val="50000"/>
                </a:schemeClr>
              </a:solidFill>
              <a:latin typeface="Times"/>
              <a:cs typeface="Times"/>
            </a:endParaRPr>
          </a:p>
          <a:p>
            <a:pPr marL="1257300" indent="-571500">
              <a:spcBef>
                <a:spcPts val="0"/>
              </a:spcBef>
              <a:tabLst>
                <a:tab pos="688975" algn="r"/>
              </a:tabLst>
            </a:pPr>
            <a:r>
              <a:rPr lang="en-US" sz="3600" dirty="0">
                <a:solidFill>
                  <a:schemeClr val="accent6">
                    <a:lumMod val="50000"/>
                  </a:schemeClr>
                </a:solidFill>
                <a:latin typeface="Times"/>
                <a:cs typeface="Times"/>
              </a:rPr>
              <a:t>Christ died for our sins as Scripture had predicted.</a:t>
            </a:r>
          </a:p>
          <a:p>
            <a:pPr marL="1257300" indent="-571500">
              <a:spcBef>
                <a:spcPts val="0"/>
              </a:spcBef>
              <a:tabLst>
                <a:tab pos="688975" algn="r"/>
              </a:tabLst>
            </a:pPr>
            <a:r>
              <a:rPr lang="en-US" sz="3600" dirty="0">
                <a:solidFill>
                  <a:schemeClr val="accent6">
                    <a:lumMod val="50000"/>
                  </a:schemeClr>
                </a:solidFill>
                <a:latin typeface="Times"/>
                <a:cs typeface="Times"/>
              </a:rPr>
              <a:t>He was buried.</a:t>
            </a:r>
          </a:p>
          <a:p>
            <a:pPr marL="1257300" indent="-571500">
              <a:spcBef>
                <a:spcPts val="0"/>
              </a:spcBef>
              <a:tabLst>
                <a:tab pos="688975" algn="r"/>
              </a:tabLst>
            </a:pPr>
            <a:r>
              <a:rPr lang="en-US" sz="3600" dirty="0">
                <a:solidFill>
                  <a:schemeClr val="accent6">
                    <a:lumMod val="50000"/>
                  </a:schemeClr>
                </a:solidFill>
                <a:latin typeface="Times"/>
                <a:cs typeface="Times"/>
              </a:rPr>
              <a:t>He was raised the third day, as Scripture had predicted.</a:t>
            </a:r>
          </a:p>
          <a:p>
            <a:pPr marL="1257300" indent="-571500">
              <a:spcBef>
                <a:spcPts val="0"/>
              </a:spcBef>
              <a:tabLst>
                <a:tab pos="688975" algn="r"/>
              </a:tabLst>
            </a:pPr>
            <a:r>
              <a:rPr lang="en-US" sz="3600" dirty="0">
                <a:solidFill>
                  <a:schemeClr val="accent6">
                    <a:lumMod val="50000"/>
                  </a:schemeClr>
                </a:solidFill>
                <a:latin typeface="Times"/>
                <a:cs typeface="Times"/>
              </a:rPr>
              <a:t>He was seen resurrected by many witnesses.</a:t>
            </a:r>
          </a:p>
          <a:p>
            <a:pPr marL="685800" indent="-1371600">
              <a:buNone/>
              <a:tabLst>
                <a:tab pos="688975" algn="r"/>
              </a:tabLst>
            </a:pPr>
            <a:endParaRPr lang="en-US" sz="3600" dirty="0">
              <a:solidFill>
                <a:schemeClr val="accent6">
                  <a:lumMod val="50000"/>
                </a:schemeClr>
              </a:solidFill>
            </a:endParaRPr>
          </a:p>
        </p:txBody>
      </p:sp>
    </p:spTree>
    <p:extLst>
      <p:ext uri="{BB962C8B-B14F-4D97-AF65-F5344CB8AC3E}">
        <p14:creationId xmlns:p14="http://schemas.microsoft.com/office/powerpoint/2010/main" val="9565680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431" y="410522"/>
            <a:ext cx="5323814" cy="931326"/>
          </a:xfrm>
        </p:spPr>
        <p:txBody>
          <a:bodyPr/>
          <a:lstStyle/>
          <a:p>
            <a:pPr marL="0" indent="0" algn="ctr">
              <a:buNone/>
            </a:pPr>
            <a:r>
              <a:rPr lang="en-US" sz="3200" dirty="0">
                <a:solidFill>
                  <a:schemeClr val="bg2">
                    <a:lumMod val="20000"/>
                    <a:lumOff val="80000"/>
                  </a:schemeClr>
                </a:solidFill>
              </a:rPr>
              <a:t>Reflections on the Gospel</a:t>
            </a:r>
          </a:p>
        </p:txBody>
      </p:sp>
      <p:sp>
        <p:nvSpPr>
          <p:cNvPr id="3" name="Vertical Text Placeholder 2"/>
          <p:cNvSpPr>
            <a:spLocks noGrp="1"/>
          </p:cNvSpPr>
          <p:nvPr>
            <p:ph type="body" orient="vert" idx="1"/>
          </p:nvPr>
        </p:nvSpPr>
        <p:spPr>
          <a:xfrm>
            <a:off x="609600" y="1143000"/>
            <a:ext cx="7924800" cy="5341028"/>
          </a:xfrm>
        </p:spPr>
        <p:txBody>
          <a:bodyPr vert="horz">
            <a:noAutofit/>
          </a:bodyPr>
          <a:lstStyle/>
          <a:p>
            <a:pPr marL="685800" indent="-1371600">
              <a:spcBef>
                <a:spcPts val="0"/>
              </a:spcBef>
              <a:spcAft>
                <a:spcPts val="1200"/>
              </a:spcAft>
              <a:buNone/>
              <a:tabLst>
                <a:tab pos="688975" algn="r"/>
              </a:tabLst>
            </a:pPr>
            <a:r>
              <a:rPr lang="en-US" sz="3600" b="1" dirty="0">
                <a:solidFill>
                  <a:srgbClr val="821A08"/>
                </a:solidFill>
              </a:rPr>
              <a:t>2.		The core of the gospel consists of four historical facts.</a:t>
            </a:r>
            <a:endParaRPr lang="en-US" sz="3600" dirty="0">
              <a:solidFill>
                <a:schemeClr val="accent6">
                  <a:lumMod val="50000"/>
                </a:schemeClr>
              </a:solidFill>
              <a:latin typeface="Times"/>
              <a:cs typeface="Times"/>
            </a:endParaRPr>
          </a:p>
          <a:p>
            <a:pPr marL="1257300" indent="-571500">
              <a:spcBef>
                <a:spcPts val="0"/>
              </a:spcBef>
              <a:tabLst>
                <a:tab pos="688975" algn="r"/>
              </a:tabLst>
            </a:pPr>
            <a:r>
              <a:rPr lang="en-US" sz="3600" b="1" dirty="0">
                <a:solidFill>
                  <a:schemeClr val="accent6">
                    <a:lumMod val="50000"/>
                  </a:schemeClr>
                </a:solidFill>
                <a:latin typeface="Times"/>
                <a:cs typeface="Times"/>
              </a:rPr>
              <a:t>Christ died</a:t>
            </a:r>
            <a:r>
              <a:rPr lang="en-US" sz="3600" dirty="0">
                <a:solidFill>
                  <a:schemeClr val="accent6">
                    <a:lumMod val="50000"/>
                  </a:schemeClr>
                </a:solidFill>
                <a:latin typeface="Times"/>
                <a:cs typeface="Times"/>
              </a:rPr>
              <a:t> for our sins as Scripture had predicted.</a:t>
            </a:r>
          </a:p>
          <a:p>
            <a:pPr marL="1257300" indent="-571500">
              <a:spcBef>
                <a:spcPts val="0"/>
              </a:spcBef>
              <a:tabLst>
                <a:tab pos="688975" algn="r"/>
              </a:tabLst>
            </a:pPr>
            <a:r>
              <a:rPr lang="en-US" sz="3600" b="1" dirty="0">
                <a:solidFill>
                  <a:schemeClr val="accent6">
                    <a:lumMod val="50000"/>
                  </a:schemeClr>
                </a:solidFill>
                <a:latin typeface="Times"/>
                <a:cs typeface="Times"/>
              </a:rPr>
              <a:t>He was buried</a:t>
            </a:r>
            <a:r>
              <a:rPr lang="en-US" sz="3600" dirty="0">
                <a:solidFill>
                  <a:schemeClr val="accent6">
                    <a:lumMod val="50000"/>
                  </a:schemeClr>
                </a:solidFill>
                <a:latin typeface="Times"/>
                <a:cs typeface="Times"/>
              </a:rPr>
              <a:t>.</a:t>
            </a:r>
          </a:p>
          <a:p>
            <a:pPr marL="1257300" indent="-571500">
              <a:spcBef>
                <a:spcPts val="0"/>
              </a:spcBef>
              <a:tabLst>
                <a:tab pos="688975" algn="r"/>
              </a:tabLst>
            </a:pPr>
            <a:r>
              <a:rPr lang="en-US" sz="3600" b="1" dirty="0">
                <a:solidFill>
                  <a:schemeClr val="accent6">
                    <a:lumMod val="50000"/>
                  </a:schemeClr>
                </a:solidFill>
                <a:latin typeface="Times"/>
                <a:cs typeface="Times"/>
              </a:rPr>
              <a:t>He was raised</a:t>
            </a:r>
            <a:r>
              <a:rPr lang="en-US" sz="3600" dirty="0">
                <a:solidFill>
                  <a:schemeClr val="accent6">
                    <a:lumMod val="50000"/>
                  </a:schemeClr>
                </a:solidFill>
                <a:latin typeface="Times"/>
                <a:cs typeface="Times"/>
              </a:rPr>
              <a:t> the third day, as Scripture had predicted.</a:t>
            </a:r>
          </a:p>
          <a:p>
            <a:pPr marL="1257300" indent="-571500">
              <a:spcBef>
                <a:spcPts val="0"/>
              </a:spcBef>
              <a:tabLst>
                <a:tab pos="688975" algn="r"/>
              </a:tabLst>
            </a:pPr>
            <a:r>
              <a:rPr lang="en-US" sz="3600" b="1" dirty="0">
                <a:solidFill>
                  <a:schemeClr val="accent6">
                    <a:lumMod val="50000"/>
                  </a:schemeClr>
                </a:solidFill>
                <a:latin typeface="Times"/>
                <a:cs typeface="Times"/>
              </a:rPr>
              <a:t>He was seen</a:t>
            </a:r>
            <a:r>
              <a:rPr lang="en-US" sz="3600" dirty="0">
                <a:solidFill>
                  <a:schemeClr val="accent6">
                    <a:lumMod val="50000"/>
                  </a:schemeClr>
                </a:solidFill>
                <a:latin typeface="Times"/>
                <a:cs typeface="Times"/>
              </a:rPr>
              <a:t> resurrected by many witnesses.</a:t>
            </a:r>
          </a:p>
          <a:p>
            <a:pPr marL="685800" indent="-1371600">
              <a:buNone/>
              <a:tabLst>
                <a:tab pos="688975" algn="r"/>
              </a:tabLst>
            </a:pPr>
            <a:endParaRPr lang="en-US" sz="3600" dirty="0">
              <a:solidFill>
                <a:schemeClr val="accent6">
                  <a:lumMod val="50000"/>
                </a:schemeClr>
              </a:solidFill>
            </a:endParaRPr>
          </a:p>
        </p:txBody>
      </p:sp>
    </p:spTree>
    <p:extLst>
      <p:ext uri="{BB962C8B-B14F-4D97-AF65-F5344CB8AC3E}">
        <p14:creationId xmlns:p14="http://schemas.microsoft.com/office/powerpoint/2010/main" val="8637590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431" y="410522"/>
            <a:ext cx="5323814" cy="931326"/>
          </a:xfrm>
        </p:spPr>
        <p:txBody>
          <a:bodyPr/>
          <a:lstStyle/>
          <a:p>
            <a:pPr marL="0" indent="0" algn="ctr">
              <a:buNone/>
            </a:pPr>
            <a:r>
              <a:rPr lang="en-US" sz="3200" dirty="0">
                <a:solidFill>
                  <a:schemeClr val="bg2">
                    <a:lumMod val="20000"/>
                    <a:lumOff val="80000"/>
                  </a:schemeClr>
                </a:solidFill>
              </a:rPr>
              <a:t>Reflections on the Gospel</a:t>
            </a:r>
          </a:p>
        </p:txBody>
      </p:sp>
      <p:sp>
        <p:nvSpPr>
          <p:cNvPr id="3" name="Vertical Text Placeholder 2"/>
          <p:cNvSpPr>
            <a:spLocks noGrp="1"/>
          </p:cNvSpPr>
          <p:nvPr>
            <p:ph type="body" orient="vert" idx="1"/>
          </p:nvPr>
        </p:nvSpPr>
        <p:spPr>
          <a:xfrm>
            <a:off x="609600" y="1143000"/>
            <a:ext cx="7924800" cy="5341028"/>
          </a:xfrm>
        </p:spPr>
        <p:txBody>
          <a:bodyPr vert="horz">
            <a:noAutofit/>
          </a:bodyPr>
          <a:lstStyle/>
          <a:p>
            <a:pPr marL="685800" indent="-1371600">
              <a:spcBef>
                <a:spcPts val="0"/>
              </a:spcBef>
              <a:spcAft>
                <a:spcPts val="1200"/>
              </a:spcAft>
              <a:buNone/>
              <a:tabLst>
                <a:tab pos="688975" algn="r"/>
              </a:tabLst>
            </a:pPr>
            <a:r>
              <a:rPr lang="en-US" sz="3600" b="1" dirty="0">
                <a:solidFill>
                  <a:srgbClr val="821A08"/>
                </a:solidFill>
              </a:rPr>
              <a:t>2.		The core of the gospel consists of four historical facts.</a:t>
            </a:r>
            <a:endParaRPr lang="en-US" sz="3600" dirty="0">
              <a:solidFill>
                <a:schemeClr val="accent6">
                  <a:lumMod val="50000"/>
                </a:schemeClr>
              </a:solidFill>
              <a:latin typeface="Times"/>
              <a:cs typeface="Times"/>
            </a:endParaRPr>
          </a:p>
          <a:p>
            <a:pPr marL="1257300" indent="-571500">
              <a:spcBef>
                <a:spcPts val="0"/>
              </a:spcBef>
              <a:tabLst>
                <a:tab pos="688975" algn="r"/>
              </a:tabLst>
            </a:pPr>
            <a:r>
              <a:rPr lang="en-US" sz="3600" b="1" dirty="0">
                <a:solidFill>
                  <a:schemeClr val="accent6">
                    <a:lumMod val="50000"/>
                  </a:schemeClr>
                </a:solidFill>
                <a:latin typeface="Times"/>
                <a:cs typeface="Times"/>
              </a:rPr>
              <a:t>Christ died</a:t>
            </a:r>
            <a:r>
              <a:rPr lang="en-US" sz="3600" dirty="0">
                <a:solidFill>
                  <a:schemeClr val="accent6">
                    <a:lumMod val="50000"/>
                  </a:schemeClr>
                </a:solidFill>
                <a:latin typeface="Times"/>
                <a:cs typeface="Times"/>
              </a:rPr>
              <a:t> </a:t>
            </a:r>
            <a:r>
              <a:rPr lang="en-US" sz="3600" dirty="0">
                <a:solidFill>
                  <a:srgbClr val="FF0000"/>
                </a:solidFill>
                <a:latin typeface="Times"/>
                <a:cs typeface="Times"/>
              </a:rPr>
              <a:t>for our sins</a:t>
            </a:r>
            <a:r>
              <a:rPr lang="en-US" sz="3600" dirty="0">
                <a:solidFill>
                  <a:schemeClr val="accent6">
                    <a:lumMod val="50000"/>
                  </a:schemeClr>
                </a:solidFill>
                <a:latin typeface="Times"/>
                <a:cs typeface="Times"/>
              </a:rPr>
              <a:t> </a:t>
            </a:r>
            <a:r>
              <a:rPr lang="en-US" sz="3600" dirty="0">
                <a:solidFill>
                  <a:srgbClr val="00C29C"/>
                </a:solidFill>
                <a:latin typeface="Times"/>
                <a:cs typeface="Times"/>
              </a:rPr>
              <a:t>as Scripture had predicted</a:t>
            </a:r>
            <a:r>
              <a:rPr lang="en-US" sz="3600" dirty="0">
                <a:solidFill>
                  <a:schemeClr val="accent6">
                    <a:lumMod val="50000"/>
                  </a:schemeClr>
                </a:solidFill>
                <a:latin typeface="Times"/>
                <a:cs typeface="Times"/>
              </a:rPr>
              <a:t>.</a:t>
            </a:r>
          </a:p>
          <a:p>
            <a:pPr marL="1257300" indent="-571500">
              <a:spcBef>
                <a:spcPts val="0"/>
              </a:spcBef>
              <a:tabLst>
                <a:tab pos="688975" algn="r"/>
              </a:tabLst>
            </a:pPr>
            <a:r>
              <a:rPr lang="en-US" sz="3600" b="1" dirty="0">
                <a:solidFill>
                  <a:schemeClr val="accent6">
                    <a:lumMod val="50000"/>
                  </a:schemeClr>
                </a:solidFill>
                <a:latin typeface="Times"/>
                <a:cs typeface="Times"/>
              </a:rPr>
              <a:t>He was buried</a:t>
            </a:r>
            <a:r>
              <a:rPr lang="en-US" sz="3600" dirty="0">
                <a:solidFill>
                  <a:schemeClr val="accent6">
                    <a:lumMod val="50000"/>
                  </a:schemeClr>
                </a:solidFill>
                <a:latin typeface="Times"/>
                <a:cs typeface="Times"/>
              </a:rPr>
              <a:t>.</a:t>
            </a:r>
          </a:p>
          <a:p>
            <a:pPr marL="1257300" indent="-571500">
              <a:spcBef>
                <a:spcPts val="0"/>
              </a:spcBef>
              <a:tabLst>
                <a:tab pos="688975" algn="r"/>
              </a:tabLst>
            </a:pPr>
            <a:r>
              <a:rPr lang="en-US" sz="3600" b="1" dirty="0">
                <a:solidFill>
                  <a:schemeClr val="accent6">
                    <a:lumMod val="50000"/>
                  </a:schemeClr>
                </a:solidFill>
                <a:latin typeface="Times"/>
                <a:cs typeface="Times"/>
              </a:rPr>
              <a:t>He was raised</a:t>
            </a:r>
            <a:r>
              <a:rPr lang="en-US" sz="3600" dirty="0">
                <a:solidFill>
                  <a:schemeClr val="accent6">
                    <a:lumMod val="50000"/>
                  </a:schemeClr>
                </a:solidFill>
                <a:latin typeface="Times"/>
                <a:cs typeface="Times"/>
              </a:rPr>
              <a:t> </a:t>
            </a:r>
            <a:r>
              <a:rPr lang="en-US" sz="3600" dirty="0">
                <a:solidFill>
                  <a:srgbClr val="FF0000"/>
                </a:solidFill>
                <a:latin typeface="Times"/>
                <a:cs typeface="Times"/>
              </a:rPr>
              <a:t>the third day</a:t>
            </a:r>
            <a:r>
              <a:rPr lang="en-US" sz="3600" dirty="0">
                <a:solidFill>
                  <a:schemeClr val="accent6">
                    <a:lumMod val="50000"/>
                  </a:schemeClr>
                </a:solidFill>
                <a:latin typeface="Times"/>
                <a:cs typeface="Times"/>
              </a:rPr>
              <a:t>, </a:t>
            </a:r>
            <a:r>
              <a:rPr lang="en-US" sz="3600" dirty="0">
                <a:solidFill>
                  <a:srgbClr val="00C29C"/>
                </a:solidFill>
                <a:latin typeface="Times"/>
                <a:cs typeface="Times"/>
              </a:rPr>
              <a:t>as Scripture had predicted</a:t>
            </a:r>
            <a:r>
              <a:rPr lang="en-US" sz="3600" dirty="0">
                <a:solidFill>
                  <a:schemeClr val="accent6">
                    <a:lumMod val="50000"/>
                  </a:schemeClr>
                </a:solidFill>
                <a:latin typeface="Times"/>
                <a:cs typeface="Times"/>
              </a:rPr>
              <a:t>.</a:t>
            </a:r>
          </a:p>
          <a:p>
            <a:pPr marL="1257300" indent="-571500">
              <a:spcBef>
                <a:spcPts val="0"/>
              </a:spcBef>
              <a:tabLst>
                <a:tab pos="688975" algn="r"/>
              </a:tabLst>
            </a:pPr>
            <a:r>
              <a:rPr lang="en-US" sz="3600" b="1" dirty="0">
                <a:solidFill>
                  <a:schemeClr val="accent6">
                    <a:lumMod val="50000"/>
                  </a:schemeClr>
                </a:solidFill>
                <a:latin typeface="Times"/>
                <a:cs typeface="Times"/>
              </a:rPr>
              <a:t>He was seen</a:t>
            </a:r>
            <a:r>
              <a:rPr lang="en-US" sz="3600" dirty="0">
                <a:solidFill>
                  <a:schemeClr val="accent6">
                    <a:lumMod val="50000"/>
                  </a:schemeClr>
                </a:solidFill>
                <a:latin typeface="Times"/>
                <a:cs typeface="Times"/>
              </a:rPr>
              <a:t> resurrected </a:t>
            </a:r>
            <a:r>
              <a:rPr lang="en-US" sz="3600" dirty="0">
                <a:solidFill>
                  <a:srgbClr val="FF0000"/>
                </a:solidFill>
                <a:latin typeface="Times"/>
                <a:cs typeface="Times"/>
              </a:rPr>
              <a:t>by many witnesses</a:t>
            </a:r>
            <a:r>
              <a:rPr lang="en-US" sz="3600" dirty="0">
                <a:solidFill>
                  <a:schemeClr val="accent6">
                    <a:lumMod val="50000"/>
                  </a:schemeClr>
                </a:solidFill>
                <a:latin typeface="Times"/>
                <a:cs typeface="Times"/>
              </a:rPr>
              <a:t>.</a:t>
            </a:r>
          </a:p>
          <a:p>
            <a:pPr marL="685800" indent="-1371600">
              <a:buNone/>
              <a:tabLst>
                <a:tab pos="688975" algn="r"/>
              </a:tabLst>
            </a:pPr>
            <a:endParaRPr lang="en-US" sz="3600" dirty="0">
              <a:solidFill>
                <a:schemeClr val="accent6">
                  <a:lumMod val="50000"/>
                </a:schemeClr>
              </a:solidFill>
            </a:endParaRPr>
          </a:p>
        </p:txBody>
      </p:sp>
    </p:spTree>
    <p:extLst>
      <p:ext uri="{BB962C8B-B14F-4D97-AF65-F5344CB8AC3E}">
        <p14:creationId xmlns:p14="http://schemas.microsoft.com/office/powerpoint/2010/main" val="31535171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431" y="410522"/>
            <a:ext cx="5323814" cy="931326"/>
          </a:xfrm>
        </p:spPr>
        <p:txBody>
          <a:bodyPr/>
          <a:lstStyle/>
          <a:p>
            <a:pPr marL="0" indent="0" algn="ctr">
              <a:buNone/>
            </a:pPr>
            <a:r>
              <a:rPr lang="en-US" sz="3200" dirty="0">
                <a:solidFill>
                  <a:schemeClr val="bg2">
                    <a:lumMod val="20000"/>
                    <a:lumOff val="80000"/>
                  </a:schemeClr>
                </a:solidFill>
              </a:rPr>
              <a:t>Reflections on the Gospel</a:t>
            </a:r>
          </a:p>
        </p:txBody>
      </p:sp>
      <p:sp>
        <p:nvSpPr>
          <p:cNvPr id="3" name="Vertical Text Placeholder 2"/>
          <p:cNvSpPr>
            <a:spLocks noGrp="1"/>
          </p:cNvSpPr>
          <p:nvPr>
            <p:ph type="body" orient="vert" idx="1"/>
          </p:nvPr>
        </p:nvSpPr>
        <p:spPr>
          <a:xfrm>
            <a:off x="609600" y="1143000"/>
            <a:ext cx="7924800" cy="5341028"/>
          </a:xfrm>
        </p:spPr>
        <p:txBody>
          <a:bodyPr vert="horz">
            <a:noAutofit/>
          </a:bodyPr>
          <a:lstStyle/>
          <a:p>
            <a:pPr marL="685800" indent="-1371600">
              <a:spcBef>
                <a:spcPts val="0"/>
              </a:spcBef>
              <a:spcAft>
                <a:spcPts val="1200"/>
              </a:spcAft>
              <a:buNone/>
              <a:tabLst>
                <a:tab pos="688975" algn="r"/>
              </a:tabLst>
            </a:pPr>
            <a:r>
              <a:rPr lang="en-US" sz="3600" b="1" dirty="0">
                <a:solidFill>
                  <a:srgbClr val="821A08"/>
                </a:solidFill>
              </a:rPr>
              <a:t>2.		The core of the gospel consists of four historical facts.</a:t>
            </a:r>
            <a:endParaRPr lang="en-US" sz="3600" dirty="0">
              <a:solidFill>
                <a:schemeClr val="accent6">
                  <a:lumMod val="50000"/>
                </a:schemeClr>
              </a:solidFill>
              <a:latin typeface="Times"/>
              <a:cs typeface="Times"/>
            </a:endParaRPr>
          </a:p>
          <a:p>
            <a:pPr marL="1257300" indent="-571500">
              <a:spcBef>
                <a:spcPts val="0"/>
              </a:spcBef>
              <a:tabLst>
                <a:tab pos="688975" algn="r"/>
              </a:tabLst>
            </a:pPr>
            <a:r>
              <a:rPr lang="en-US" sz="3600" b="1" dirty="0">
                <a:solidFill>
                  <a:schemeClr val="accent6">
                    <a:lumMod val="50000"/>
                  </a:schemeClr>
                </a:solidFill>
                <a:latin typeface="Times"/>
                <a:cs typeface="Times"/>
              </a:rPr>
              <a:t>Christ died</a:t>
            </a:r>
            <a:r>
              <a:rPr lang="en-US" sz="3600" dirty="0">
                <a:solidFill>
                  <a:schemeClr val="accent6">
                    <a:lumMod val="50000"/>
                  </a:schemeClr>
                </a:solidFill>
                <a:latin typeface="Times"/>
                <a:cs typeface="Times"/>
              </a:rPr>
              <a:t> </a:t>
            </a:r>
            <a:r>
              <a:rPr lang="en-US" sz="3600" dirty="0">
                <a:solidFill>
                  <a:srgbClr val="FF0000"/>
                </a:solidFill>
                <a:latin typeface="Times"/>
                <a:cs typeface="Times"/>
              </a:rPr>
              <a:t>for our sins</a:t>
            </a:r>
            <a:r>
              <a:rPr lang="en-US" sz="3600" dirty="0">
                <a:solidFill>
                  <a:schemeClr val="accent6">
                    <a:lumMod val="50000"/>
                  </a:schemeClr>
                </a:solidFill>
                <a:latin typeface="Times"/>
                <a:cs typeface="Times"/>
              </a:rPr>
              <a:t> </a:t>
            </a:r>
            <a:r>
              <a:rPr lang="en-US" sz="3600" dirty="0">
                <a:solidFill>
                  <a:srgbClr val="00C29C"/>
                </a:solidFill>
                <a:latin typeface="Times"/>
                <a:cs typeface="Times"/>
              </a:rPr>
              <a:t>as Scripture had predicted</a:t>
            </a:r>
            <a:r>
              <a:rPr lang="en-US" sz="3600" dirty="0">
                <a:solidFill>
                  <a:schemeClr val="accent6">
                    <a:lumMod val="50000"/>
                  </a:schemeClr>
                </a:solidFill>
                <a:latin typeface="Times"/>
                <a:cs typeface="Times"/>
              </a:rPr>
              <a:t>.</a:t>
            </a:r>
          </a:p>
          <a:p>
            <a:pPr marL="1257300" indent="-571500">
              <a:spcBef>
                <a:spcPts val="0"/>
              </a:spcBef>
              <a:tabLst>
                <a:tab pos="688975" algn="r"/>
              </a:tabLst>
            </a:pPr>
            <a:r>
              <a:rPr lang="en-US" sz="3600" b="1" dirty="0">
                <a:solidFill>
                  <a:schemeClr val="accent6">
                    <a:lumMod val="50000"/>
                  </a:schemeClr>
                </a:solidFill>
                <a:latin typeface="Times"/>
                <a:cs typeface="Times"/>
              </a:rPr>
              <a:t>He was buried</a:t>
            </a:r>
            <a:r>
              <a:rPr lang="en-US" sz="3600" dirty="0">
                <a:solidFill>
                  <a:schemeClr val="accent6">
                    <a:lumMod val="50000"/>
                  </a:schemeClr>
                </a:solidFill>
                <a:latin typeface="Times"/>
                <a:cs typeface="Times"/>
              </a:rPr>
              <a:t>.</a:t>
            </a:r>
          </a:p>
          <a:p>
            <a:pPr marL="1257300" indent="-571500">
              <a:spcBef>
                <a:spcPts val="0"/>
              </a:spcBef>
              <a:tabLst>
                <a:tab pos="688975" algn="r"/>
              </a:tabLst>
            </a:pPr>
            <a:r>
              <a:rPr lang="en-US" sz="3600" b="1" dirty="0">
                <a:solidFill>
                  <a:schemeClr val="accent6">
                    <a:lumMod val="50000"/>
                  </a:schemeClr>
                </a:solidFill>
                <a:latin typeface="Times"/>
                <a:cs typeface="Times"/>
              </a:rPr>
              <a:t>He was raised</a:t>
            </a:r>
            <a:r>
              <a:rPr lang="en-US" sz="3600" dirty="0">
                <a:solidFill>
                  <a:schemeClr val="accent6">
                    <a:lumMod val="50000"/>
                  </a:schemeClr>
                </a:solidFill>
                <a:latin typeface="Times"/>
                <a:cs typeface="Times"/>
              </a:rPr>
              <a:t> </a:t>
            </a:r>
            <a:r>
              <a:rPr lang="en-US" sz="3600" dirty="0">
                <a:solidFill>
                  <a:srgbClr val="FF0000"/>
                </a:solidFill>
                <a:latin typeface="Times"/>
                <a:cs typeface="Times"/>
              </a:rPr>
              <a:t>the third day</a:t>
            </a:r>
            <a:r>
              <a:rPr lang="en-US" sz="3600" dirty="0">
                <a:solidFill>
                  <a:schemeClr val="accent6">
                    <a:lumMod val="50000"/>
                  </a:schemeClr>
                </a:solidFill>
                <a:latin typeface="Times"/>
                <a:cs typeface="Times"/>
              </a:rPr>
              <a:t>, </a:t>
            </a:r>
            <a:r>
              <a:rPr lang="en-US" sz="3600" dirty="0">
                <a:solidFill>
                  <a:srgbClr val="00C29C"/>
                </a:solidFill>
                <a:latin typeface="Times"/>
                <a:cs typeface="Times"/>
              </a:rPr>
              <a:t>as Scripture had predicted</a:t>
            </a:r>
            <a:r>
              <a:rPr lang="en-US" sz="3600" dirty="0">
                <a:solidFill>
                  <a:schemeClr val="accent6">
                    <a:lumMod val="50000"/>
                  </a:schemeClr>
                </a:solidFill>
                <a:latin typeface="Times"/>
                <a:cs typeface="Times"/>
              </a:rPr>
              <a:t>.</a:t>
            </a:r>
          </a:p>
          <a:p>
            <a:pPr marL="1257300" indent="-571500">
              <a:spcBef>
                <a:spcPts val="0"/>
              </a:spcBef>
              <a:tabLst>
                <a:tab pos="688975" algn="r"/>
              </a:tabLst>
            </a:pPr>
            <a:r>
              <a:rPr lang="en-US" sz="3600" b="1" dirty="0">
                <a:solidFill>
                  <a:schemeClr val="accent6">
                    <a:lumMod val="50000"/>
                  </a:schemeClr>
                </a:solidFill>
                <a:latin typeface="Times"/>
                <a:cs typeface="Times"/>
              </a:rPr>
              <a:t>He was seen</a:t>
            </a:r>
            <a:r>
              <a:rPr lang="en-US" sz="3600" dirty="0">
                <a:solidFill>
                  <a:schemeClr val="accent6">
                    <a:lumMod val="50000"/>
                  </a:schemeClr>
                </a:solidFill>
                <a:latin typeface="Times"/>
                <a:cs typeface="Times"/>
              </a:rPr>
              <a:t> resurrected </a:t>
            </a:r>
            <a:r>
              <a:rPr lang="en-US" sz="3600" dirty="0">
                <a:solidFill>
                  <a:srgbClr val="FF0000"/>
                </a:solidFill>
                <a:latin typeface="Times"/>
                <a:cs typeface="Times"/>
              </a:rPr>
              <a:t>by many witnesses</a:t>
            </a:r>
            <a:r>
              <a:rPr lang="en-US" sz="3600" dirty="0">
                <a:solidFill>
                  <a:schemeClr val="accent6">
                    <a:lumMod val="50000"/>
                  </a:schemeClr>
                </a:solidFill>
                <a:latin typeface="Times"/>
                <a:cs typeface="Times"/>
              </a:rPr>
              <a:t>.</a:t>
            </a:r>
          </a:p>
          <a:p>
            <a:pPr marL="685800" indent="-1371600">
              <a:buNone/>
              <a:tabLst>
                <a:tab pos="688975" algn="r"/>
              </a:tabLst>
            </a:pPr>
            <a:endParaRPr lang="en-US" sz="3600" dirty="0">
              <a:solidFill>
                <a:schemeClr val="accent6">
                  <a:lumMod val="50000"/>
                </a:schemeClr>
              </a:solidFill>
            </a:endParaRPr>
          </a:p>
        </p:txBody>
      </p:sp>
      <p:sp>
        <p:nvSpPr>
          <p:cNvPr id="4" name="Freeform 3"/>
          <p:cNvSpPr/>
          <p:nvPr/>
        </p:nvSpPr>
        <p:spPr>
          <a:xfrm>
            <a:off x="1734457" y="2311618"/>
            <a:ext cx="1603829" cy="874268"/>
          </a:xfrm>
          <a:custGeom>
            <a:avLst/>
            <a:gdLst>
              <a:gd name="connsiteX0" fmla="*/ 689429 w 1603829"/>
              <a:gd name="connsiteY0" fmla="*/ 3411 h 874268"/>
              <a:gd name="connsiteX1" fmla="*/ 689429 w 1603829"/>
              <a:gd name="connsiteY1" fmla="*/ 3411 h 874268"/>
              <a:gd name="connsiteX2" fmla="*/ 486229 w 1603829"/>
              <a:gd name="connsiteY2" fmla="*/ 10668 h 874268"/>
              <a:gd name="connsiteX3" fmla="*/ 406400 w 1603829"/>
              <a:gd name="connsiteY3" fmla="*/ 32439 h 874268"/>
              <a:gd name="connsiteX4" fmla="*/ 384629 w 1603829"/>
              <a:gd name="connsiteY4" fmla="*/ 39696 h 874268"/>
              <a:gd name="connsiteX5" fmla="*/ 362857 w 1603829"/>
              <a:gd name="connsiteY5" fmla="*/ 46953 h 874268"/>
              <a:gd name="connsiteX6" fmla="*/ 341086 w 1603829"/>
              <a:gd name="connsiteY6" fmla="*/ 61468 h 874268"/>
              <a:gd name="connsiteX7" fmla="*/ 319314 w 1603829"/>
              <a:gd name="connsiteY7" fmla="*/ 68725 h 874268"/>
              <a:gd name="connsiteX8" fmla="*/ 275772 w 1603829"/>
              <a:gd name="connsiteY8" fmla="*/ 97753 h 874268"/>
              <a:gd name="connsiteX9" fmla="*/ 203200 w 1603829"/>
              <a:gd name="connsiteY9" fmla="*/ 141296 h 874268"/>
              <a:gd name="connsiteX10" fmla="*/ 159657 w 1603829"/>
              <a:gd name="connsiteY10" fmla="*/ 184839 h 874268"/>
              <a:gd name="connsiteX11" fmla="*/ 116114 w 1603829"/>
              <a:gd name="connsiteY11" fmla="*/ 213868 h 874268"/>
              <a:gd name="connsiteX12" fmla="*/ 101600 w 1603829"/>
              <a:gd name="connsiteY12" fmla="*/ 235639 h 874268"/>
              <a:gd name="connsiteX13" fmla="*/ 79829 w 1603829"/>
              <a:gd name="connsiteY13" fmla="*/ 250153 h 874268"/>
              <a:gd name="connsiteX14" fmla="*/ 65314 w 1603829"/>
              <a:gd name="connsiteY14" fmla="*/ 264668 h 874268"/>
              <a:gd name="connsiteX15" fmla="*/ 43543 w 1603829"/>
              <a:gd name="connsiteY15" fmla="*/ 308211 h 874268"/>
              <a:gd name="connsiteX16" fmla="*/ 21772 w 1603829"/>
              <a:gd name="connsiteY16" fmla="*/ 322725 h 874268"/>
              <a:gd name="connsiteX17" fmla="*/ 7257 w 1603829"/>
              <a:gd name="connsiteY17" fmla="*/ 373525 h 874268"/>
              <a:gd name="connsiteX18" fmla="*/ 0 w 1603829"/>
              <a:gd name="connsiteY18" fmla="*/ 417068 h 874268"/>
              <a:gd name="connsiteX19" fmla="*/ 7257 w 1603829"/>
              <a:gd name="connsiteY19" fmla="*/ 547696 h 874268"/>
              <a:gd name="connsiteX20" fmla="*/ 14514 w 1603829"/>
              <a:gd name="connsiteY20" fmla="*/ 569468 h 874268"/>
              <a:gd name="connsiteX21" fmla="*/ 29029 w 1603829"/>
              <a:gd name="connsiteY21" fmla="*/ 583982 h 874268"/>
              <a:gd name="connsiteX22" fmla="*/ 36286 w 1603829"/>
              <a:gd name="connsiteY22" fmla="*/ 613011 h 874268"/>
              <a:gd name="connsiteX23" fmla="*/ 79829 w 1603829"/>
              <a:gd name="connsiteY23" fmla="*/ 671068 h 874268"/>
              <a:gd name="connsiteX24" fmla="*/ 94343 w 1603829"/>
              <a:gd name="connsiteY24" fmla="*/ 692839 h 874268"/>
              <a:gd name="connsiteX25" fmla="*/ 123372 w 1603829"/>
              <a:gd name="connsiteY25" fmla="*/ 707353 h 874268"/>
              <a:gd name="connsiteX26" fmla="*/ 137886 w 1603829"/>
              <a:gd name="connsiteY26" fmla="*/ 729125 h 874268"/>
              <a:gd name="connsiteX27" fmla="*/ 181429 w 1603829"/>
              <a:gd name="connsiteY27" fmla="*/ 743639 h 874268"/>
              <a:gd name="connsiteX28" fmla="*/ 232229 w 1603829"/>
              <a:gd name="connsiteY28" fmla="*/ 772668 h 874268"/>
              <a:gd name="connsiteX29" fmla="*/ 254000 w 1603829"/>
              <a:gd name="connsiteY29" fmla="*/ 779925 h 874268"/>
              <a:gd name="connsiteX30" fmla="*/ 297543 w 1603829"/>
              <a:gd name="connsiteY30" fmla="*/ 801696 h 874268"/>
              <a:gd name="connsiteX31" fmla="*/ 391886 w 1603829"/>
              <a:gd name="connsiteY31" fmla="*/ 823468 h 874268"/>
              <a:gd name="connsiteX32" fmla="*/ 508000 w 1603829"/>
              <a:gd name="connsiteY32" fmla="*/ 859753 h 874268"/>
              <a:gd name="connsiteX33" fmla="*/ 682172 w 1603829"/>
              <a:gd name="connsiteY33" fmla="*/ 874268 h 874268"/>
              <a:gd name="connsiteX34" fmla="*/ 1081314 w 1603829"/>
              <a:gd name="connsiteY34" fmla="*/ 867011 h 874268"/>
              <a:gd name="connsiteX35" fmla="*/ 1124857 w 1603829"/>
              <a:gd name="connsiteY35" fmla="*/ 852496 h 874268"/>
              <a:gd name="connsiteX36" fmla="*/ 1168400 w 1603829"/>
              <a:gd name="connsiteY36" fmla="*/ 837982 h 874268"/>
              <a:gd name="connsiteX37" fmla="*/ 1197429 w 1603829"/>
              <a:gd name="connsiteY37" fmla="*/ 823468 h 874268"/>
              <a:gd name="connsiteX38" fmla="*/ 1248229 w 1603829"/>
              <a:gd name="connsiteY38" fmla="*/ 801696 h 874268"/>
              <a:gd name="connsiteX39" fmla="*/ 1313543 w 1603829"/>
              <a:gd name="connsiteY39" fmla="*/ 765411 h 874268"/>
              <a:gd name="connsiteX40" fmla="*/ 1357086 w 1603829"/>
              <a:gd name="connsiteY40" fmla="*/ 736382 h 874268"/>
              <a:gd name="connsiteX41" fmla="*/ 1386114 w 1603829"/>
              <a:gd name="connsiteY41" fmla="*/ 714611 h 874268"/>
              <a:gd name="connsiteX42" fmla="*/ 1429657 w 1603829"/>
              <a:gd name="connsiteY42" fmla="*/ 685582 h 874268"/>
              <a:gd name="connsiteX43" fmla="*/ 1458686 w 1603829"/>
              <a:gd name="connsiteY43" fmla="*/ 656553 h 874268"/>
              <a:gd name="connsiteX44" fmla="*/ 1502229 w 1603829"/>
              <a:gd name="connsiteY44" fmla="*/ 620268 h 874268"/>
              <a:gd name="connsiteX45" fmla="*/ 1538514 w 1603829"/>
              <a:gd name="connsiteY45" fmla="*/ 569468 h 874268"/>
              <a:gd name="connsiteX46" fmla="*/ 1560286 w 1603829"/>
              <a:gd name="connsiteY46" fmla="*/ 533182 h 874268"/>
              <a:gd name="connsiteX47" fmla="*/ 1574800 w 1603829"/>
              <a:gd name="connsiteY47" fmla="*/ 482382 h 874268"/>
              <a:gd name="connsiteX48" fmla="*/ 1589314 w 1603829"/>
              <a:gd name="connsiteY48" fmla="*/ 453353 h 874268"/>
              <a:gd name="connsiteX49" fmla="*/ 1603829 w 1603829"/>
              <a:gd name="connsiteY49" fmla="*/ 395296 h 874268"/>
              <a:gd name="connsiteX50" fmla="*/ 1596572 w 1603829"/>
              <a:gd name="connsiteY50" fmla="*/ 279182 h 874268"/>
              <a:gd name="connsiteX51" fmla="*/ 1589314 w 1603829"/>
              <a:gd name="connsiteY51" fmla="*/ 250153 h 874268"/>
              <a:gd name="connsiteX52" fmla="*/ 1545772 w 1603829"/>
              <a:gd name="connsiteY52" fmla="*/ 206611 h 874268"/>
              <a:gd name="connsiteX53" fmla="*/ 1531257 w 1603829"/>
              <a:gd name="connsiteY53" fmla="*/ 192096 h 874268"/>
              <a:gd name="connsiteX54" fmla="*/ 1480457 w 1603829"/>
              <a:gd name="connsiteY54" fmla="*/ 134039 h 874268"/>
              <a:gd name="connsiteX55" fmla="*/ 1458686 w 1603829"/>
              <a:gd name="connsiteY55" fmla="*/ 112268 h 874268"/>
              <a:gd name="connsiteX56" fmla="*/ 1415143 w 1603829"/>
              <a:gd name="connsiteY56" fmla="*/ 83239 h 874268"/>
              <a:gd name="connsiteX57" fmla="*/ 1342572 w 1603829"/>
              <a:gd name="connsiteY57" fmla="*/ 61468 h 874268"/>
              <a:gd name="connsiteX58" fmla="*/ 1313543 w 1603829"/>
              <a:gd name="connsiteY58" fmla="*/ 54211 h 874268"/>
              <a:gd name="connsiteX59" fmla="*/ 1291772 w 1603829"/>
              <a:gd name="connsiteY59" fmla="*/ 46953 h 874268"/>
              <a:gd name="connsiteX60" fmla="*/ 1233714 w 1603829"/>
              <a:gd name="connsiteY60" fmla="*/ 39696 h 874268"/>
              <a:gd name="connsiteX61" fmla="*/ 1211943 w 1603829"/>
              <a:gd name="connsiteY61" fmla="*/ 32439 h 874268"/>
              <a:gd name="connsiteX62" fmla="*/ 1001486 w 1603829"/>
              <a:gd name="connsiteY62" fmla="*/ 10668 h 874268"/>
              <a:gd name="connsiteX63" fmla="*/ 950686 w 1603829"/>
              <a:gd name="connsiteY63" fmla="*/ 3411 h 874268"/>
              <a:gd name="connsiteX64" fmla="*/ 689429 w 1603829"/>
              <a:gd name="connsiteY64" fmla="*/ 3411 h 8742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Lst>
            <a:rect l="l" t="t" r="r" b="b"/>
            <a:pathLst>
              <a:path w="1603829" h="874268">
                <a:moveTo>
                  <a:pt x="689429" y="3411"/>
                </a:moveTo>
                <a:lnTo>
                  <a:pt x="689429" y="3411"/>
                </a:lnTo>
                <a:cubicBezTo>
                  <a:pt x="621696" y="5830"/>
                  <a:pt x="553881" y="6568"/>
                  <a:pt x="486229" y="10668"/>
                </a:cubicBezTo>
                <a:cubicBezTo>
                  <a:pt x="461155" y="12188"/>
                  <a:pt x="429131" y="24862"/>
                  <a:pt x="406400" y="32439"/>
                </a:cubicBezTo>
                <a:lnTo>
                  <a:pt x="384629" y="39696"/>
                </a:lnTo>
                <a:lnTo>
                  <a:pt x="362857" y="46953"/>
                </a:lnTo>
                <a:cubicBezTo>
                  <a:pt x="355600" y="51791"/>
                  <a:pt x="348887" y="57567"/>
                  <a:pt x="341086" y="61468"/>
                </a:cubicBezTo>
                <a:cubicBezTo>
                  <a:pt x="334244" y="64889"/>
                  <a:pt x="325679" y="64482"/>
                  <a:pt x="319314" y="68725"/>
                </a:cubicBezTo>
                <a:cubicBezTo>
                  <a:pt x="264951" y="104966"/>
                  <a:pt x="327540" y="80497"/>
                  <a:pt x="275772" y="97753"/>
                </a:cubicBezTo>
                <a:cubicBezTo>
                  <a:pt x="223228" y="132783"/>
                  <a:pt x="247832" y="118981"/>
                  <a:pt x="203200" y="141296"/>
                </a:cubicBezTo>
                <a:cubicBezTo>
                  <a:pt x="183599" y="170699"/>
                  <a:pt x="193414" y="161209"/>
                  <a:pt x="159657" y="184839"/>
                </a:cubicBezTo>
                <a:cubicBezTo>
                  <a:pt x="145366" y="194842"/>
                  <a:pt x="116114" y="213868"/>
                  <a:pt x="116114" y="213868"/>
                </a:cubicBezTo>
                <a:cubicBezTo>
                  <a:pt x="111276" y="221125"/>
                  <a:pt x="107767" y="229472"/>
                  <a:pt x="101600" y="235639"/>
                </a:cubicBezTo>
                <a:cubicBezTo>
                  <a:pt x="95433" y="241806"/>
                  <a:pt x="86640" y="244704"/>
                  <a:pt x="79829" y="250153"/>
                </a:cubicBezTo>
                <a:cubicBezTo>
                  <a:pt x="74486" y="254427"/>
                  <a:pt x="70152" y="259830"/>
                  <a:pt x="65314" y="264668"/>
                </a:cubicBezTo>
                <a:cubicBezTo>
                  <a:pt x="59412" y="282374"/>
                  <a:pt x="57610" y="294143"/>
                  <a:pt x="43543" y="308211"/>
                </a:cubicBezTo>
                <a:cubicBezTo>
                  <a:pt x="37376" y="314378"/>
                  <a:pt x="29029" y="317887"/>
                  <a:pt x="21772" y="322725"/>
                </a:cubicBezTo>
                <a:cubicBezTo>
                  <a:pt x="14853" y="343480"/>
                  <a:pt x="11814" y="350737"/>
                  <a:pt x="7257" y="373525"/>
                </a:cubicBezTo>
                <a:cubicBezTo>
                  <a:pt x="4371" y="387954"/>
                  <a:pt x="2419" y="402554"/>
                  <a:pt x="0" y="417068"/>
                </a:cubicBezTo>
                <a:cubicBezTo>
                  <a:pt x="2419" y="460611"/>
                  <a:pt x="3122" y="504283"/>
                  <a:pt x="7257" y="547696"/>
                </a:cubicBezTo>
                <a:cubicBezTo>
                  <a:pt x="7982" y="555311"/>
                  <a:pt x="10578" y="562908"/>
                  <a:pt x="14514" y="569468"/>
                </a:cubicBezTo>
                <a:cubicBezTo>
                  <a:pt x="18034" y="575335"/>
                  <a:pt x="24191" y="579144"/>
                  <a:pt x="29029" y="583982"/>
                </a:cubicBezTo>
                <a:cubicBezTo>
                  <a:pt x="31448" y="593658"/>
                  <a:pt x="31825" y="604090"/>
                  <a:pt x="36286" y="613011"/>
                </a:cubicBezTo>
                <a:cubicBezTo>
                  <a:pt x="70041" y="680522"/>
                  <a:pt x="52614" y="637049"/>
                  <a:pt x="79829" y="671068"/>
                </a:cubicBezTo>
                <a:cubicBezTo>
                  <a:pt x="85278" y="677879"/>
                  <a:pt x="87643" y="687255"/>
                  <a:pt x="94343" y="692839"/>
                </a:cubicBezTo>
                <a:cubicBezTo>
                  <a:pt x="102654" y="699765"/>
                  <a:pt x="113696" y="702515"/>
                  <a:pt x="123372" y="707353"/>
                </a:cubicBezTo>
                <a:cubicBezTo>
                  <a:pt x="128210" y="714610"/>
                  <a:pt x="130490" y="724502"/>
                  <a:pt x="137886" y="729125"/>
                </a:cubicBezTo>
                <a:cubicBezTo>
                  <a:pt x="150860" y="737234"/>
                  <a:pt x="181429" y="743639"/>
                  <a:pt x="181429" y="743639"/>
                </a:cubicBezTo>
                <a:cubicBezTo>
                  <a:pt x="203293" y="758215"/>
                  <a:pt x="206449" y="761619"/>
                  <a:pt x="232229" y="772668"/>
                </a:cubicBezTo>
                <a:cubicBezTo>
                  <a:pt x="239260" y="775681"/>
                  <a:pt x="247010" y="776818"/>
                  <a:pt x="254000" y="779925"/>
                </a:cubicBezTo>
                <a:cubicBezTo>
                  <a:pt x="268829" y="786516"/>
                  <a:pt x="282397" y="795871"/>
                  <a:pt x="297543" y="801696"/>
                </a:cubicBezTo>
                <a:cubicBezTo>
                  <a:pt x="333023" y="815342"/>
                  <a:pt x="355593" y="817419"/>
                  <a:pt x="391886" y="823468"/>
                </a:cubicBezTo>
                <a:cubicBezTo>
                  <a:pt x="398371" y="825630"/>
                  <a:pt x="478643" y="854860"/>
                  <a:pt x="508000" y="859753"/>
                </a:cubicBezTo>
                <a:cubicBezTo>
                  <a:pt x="565932" y="869409"/>
                  <a:pt x="623358" y="870592"/>
                  <a:pt x="682172" y="874268"/>
                </a:cubicBezTo>
                <a:cubicBezTo>
                  <a:pt x="815219" y="871849"/>
                  <a:pt x="948405" y="873548"/>
                  <a:pt x="1081314" y="867011"/>
                </a:cubicBezTo>
                <a:cubicBezTo>
                  <a:pt x="1096595" y="866259"/>
                  <a:pt x="1110343" y="857334"/>
                  <a:pt x="1124857" y="852496"/>
                </a:cubicBezTo>
                <a:cubicBezTo>
                  <a:pt x="1124859" y="852495"/>
                  <a:pt x="1168397" y="837983"/>
                  <a:pt x="1168400" y="837982"/>
                </a:cubicBezTo>
                <a:cubicBezTo>
                  <a:pt x="1178076" y="833144"/>
                  <a:pt x="1187485" y="827730"/>
                  <a:pt x="1197429" y="823468"/>
                </a:cubicBezTo>
                <a:cubicBezTo>
                  <a:pt x="1232466" y="808452"/>
                  <a:pt x="1208111" y="825766"/>
                  <a:pt x="1248229" y="801696"/>
                </a:cubicBezTo>
                <a:cubicBezTo>
                  <a:pt x="1310612" y="764267"/>
                  <a:pt x="1269753" y="780008"/>
                  <a:pt x="1313543" y="765411"/>
                </a:cubicBezTo>
                <a:cubicBezTo>
                  <a:pt x="1343115" y="735837"/>
                  <a:pt x="1310223" y="765671"/>
                  <a:pt x="1357086" y="736382"/>
                </a:cubicBezTo>
                <a:cubicBezTo>
                  <a:pt x="1367343" y="729972"/>
                  <a:pt x="1376205" y="721547"/>
                  <a:pt x="1386114" y="714611"/>
                </a:cubicBezTo>
                <a:cubicBezTo>
                  <a:pt x="1400405" y="704607"/>
                  <a:pt x="1417322" y="697917"/>
                  <a:pt x="1429657" y="685582"/>
                </a:cubicBezTo>
                <a:cubicBezTo>
                  <a:pt x="1439333" y="675906"/>
                  <a:pt x="1447300" y="664144"/>
                  <a:pt x="1458686" y="656553"/>
                </a:cubicBezTo>
                <a:cubicBezTo>
                  <a:pt x="1481080" y="641624"/>
                  <a:pt x="1483605" y="641996"/>
                  <a:pt x="1502229" y="620268"/>
                </a:cubicBezTo>
                <a:cubicBezTo>
                  <a:pt x="1512052" y="608807"/>
                  <a:pt x="1529680" y="583603"/>
                  <a:pt x="1538514" y="569468"/>
                </a:cubicBezTo>
                <a:cubicBezTo>
                  <a:pt x="1545990" y="557507"/>
                  <a:pt x="1553978" y="545798"/>
                  <a:pt x="1560286" y="533182"/>
                </a:cubicBezTo>
                <a:cubicBezTo>
                  <a:pt x="1569058" y="515639"/>
                  <a:pt x="1567825" y="500982"/>
                  <a:pt x="1574800" y="482382"/>
                </a:cubicBezTo>
                <a:cubicBezTo>
                  <a:pt x="1578598" y="472252"/>
                  <a:pt x="1585052" y="463297"/>
                  <a:pt x="1589314" y="453353"/>
                </a:cubicBezTo>
                <a:cubicBezTo>
                  <a:pt x="1597685" y="433821"/>
                  <a:pt x="1599568" y="416604"/>
                  <a:pt x="1603829" y="395296"/>
                </a:cubicBezTo>
                <a:cubicBezTo>
                  <a:pt x="1601410" y="356591"/>
                  <a:pt x="1600431" y="317770"/>
                  <a:pt x="1596572" y="279182"/>
                </a:cubicBezTo>
                <a:cubicBezTo>
                  <a:pt x="1595579" y="269257"/>
                  <a:pt x="1595034" y="258324"/>
                  <a:pt x="1589314" y="250153"/>
                </a:cubicBezTo>
                <a:cubicBezTo>
                  <a:pt x="1577543" y="233338"/>
                  <a:pt x="1560286" y="221125"/>
                  <a:pt x="1545772" y="206611"/>
                </a:cubicBezTo>
                <a:cubicBezTo>
                  <a:pt x="1540934" y="201773"/>
                  <a:pt x="1535052" y="197789"/>
                  <a:pt x="1531257" y="192096"/>
                </a:cubicBezTo>
                <a:cubicBezTo>
                  <a:pt x="1479248" y="114081"/>
                  <a:pt x="1525815" y="171836"/>
                  <a:pt x="1480457" y="134039"/>
                </a:cubicBezTo>
                <a:cubicBezTo>
                  <a:pt x="1472573" y="127469"/>
                  <a:pt x="1466787" y="118569"/>
                  <a:pt x="1458686" y="112268"/>
                </a:cubicBezTo>
                <a:cubicBezTo>
                  <a:pt x="1444916" y="101558"/>
                  <a:pt x="1432066" y="87470"/>
                  <a:pt x="1415143" y="83239"/>
                </a:cubicBezTo>
                <a:cubicBezTo>
                  <a:pt x="1348234" y="66512"/>
                  <a:pt x="1430914" y="87970"/>
                  <a:pt x="1342572" y="61468"/>
                </a:cubicBezTo>
                <a:cubicBezTo>
                  <a:pt x="1333019" y="58602"/>
                  <a:pt x="1323133" y="56951"/>
                  <a:pt x="1313543" y="54211"/>
                </a:cubicBezTo>
                <a:cubicBezTo>
                  <a:pt x="1306188" y="52109"/>
                  <a:pt x="1299298" y="48321"/>
                  <a:pt x="1291772" y="46953"/>
                </a:cubicBezTo>
                <a:cubicBezTo>
                  <a:pt x="1272583" y="43464"/>
                  <a:pt x="1253067" y="42115"/>
                  <a:pt x="1233714" y="39696"/>
                </a:cubicBezTo>
                <a:cubicBezTo>
                  <a:pt x="1226457" y="37277"/>
                  <a:pt x="1219444" y="33939"/>
                  <a:pt x="1211943" y="32439"/>
                </a:cubicBezTo>
                <a:cubicBezTo>
                  <a:pt x="1114380" y="12927"/>
                  <a:pt x="1112022" y="17170"/>
                  <a:pt x="1001486" y="10668"/>
                </a:cubicBezTo>
                <a:cubicBezTo>
                  <a:pt x="984553" y="8249"/>
                  <a:pt x="967765" y="4360"/>
                  <a:pt x="950686" y="3411"/>
                </a:cubicBezTo>
                <a:cubicBezTo>
                  <a:pt x="812545" y="-4264"/>
                  <a:pt x="732972" y="3411"/>
                  <a:pt x="689429" y="3411"/>
                </a:cubicBezTo>
                <a:close/>
              </a:path>
            </a:pathLst>
          </a:custGeom>
          <a:noFill/>
          <a:ln w="25400">
            <a:solidFill>
              <a:srgbClr val="0000FF"/>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0019286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431" y="410522"/>
            <a:ext cx="5323814" cy="931326"/>
          </a:xfrm>
        </p:spPr>
        <p:txBody>
          <a:bodyPr/>
          <a:lstStyle/>
          <a:p>
            <a:pPr marL="0" indent="0" algn="ctr">
              <a:buNone/>
            </a:pPr>
            <a:r>
              <a:rPr lang="en-US" sz="3200" dirty="0">
                <a:solidFill>
                  <a:schemeClr val="bg2">
                    <a:lumMod val="20000"/>
                    <a:lumOff val="80000"/>
                  </a:schemeClr>
                </a:solidFill>
              </a:rPr>
              <a:t>Reflections on the Gospel</a:t>
            </a:r>
          </a:p>
        </p:txBody>
      </p:sp>
      <p:sp>
        <p:nvSpPr>
          <p:cNvPr id="3" name="Vertical Text Placeholder 2"/>
          <p:cNvSpPr>
            <a:spLocks noGrp="1"/>
          </p:cNvSpPr>
          <p:nvPr>
            <p:ph type="body" orient="vert" idx="1"/>
          </p:nvPr>
        </p:nvSpPr>
        <p:spPr>
          <a:xfrm>
            <a:off x="609600" y="1143000"/>
            <a:ext cx="7924800" cy="4778623"/>
          </a:xfrm>
        </p:spPr>
        <p:txBody>
          <a:bodyPr vert="horz">
            <a:noAutofit/>
          </a:bodyPr>
          <a:lstStyle/>
          <a:p>
            <a:pPr marL="685800" indent="-1371600">
              <a:spcBef>
                <a:spcPts val="0"/>
              </a:spcBef>
              <a:spcAft>
                <a:spcPts val="1200"/>
              </a:spcAft>
              <a:buNone/>
              <a:tabLst>
                <a:tab pos="688975" algn="r"/>
              </a:tabLst>
            </a:pPr>
            <a:r>
              <a:rPr lang="en-US" sz="3600" b="1" dirty="0">
                <a:solidFill>
                  <a:srgbClr val="821A08"/>
                </a:solidFill>
              </a:rPr>
              <a:t>3.		Jesus Christ is the gospel personified.</a:t>
            </a:r>
            <a:endParaRPr lang="en-US" sz="3600" dirty="0">
              <a:solidFill>
                <a:schemeClr val="accent6">
                  <a:lumMod val="50000"/>
                </a:schemeClr>
              </a:solidFill>
              <a:latin typeface="Times"/>
              <a:cs typeface="Times"/>
            </a:endParaRPr>
          </a:p>
          <a:p>
            <a:pPr marL="685800" indent="0">
              <a:spcBef>
                <a:spcPts val="1200"/>
              </a:spcBef>
              <a:buNone/>
              <a:tabLst>
                <a:tab pos="688975" algn="r"/>
              </a:tabLst>
            </a:pPr>
            <a:r>
              <a:rPr lang="en-US" sz="3600" dirty="0">
                <a:solidFill>
                  <a:schemeClr val="accent6">
                    <a:lumMod val="50000"/>
                  </a:schemeClr>
                </a:solidFill>
                <a:latin typeface="Times"/>
                <a:cs typeface="Times"/>
              </a:rPr>
              <a:t>If we were to omit Jesus </a:t>
            </a:r>
            <a:r>
              <a:rPr lang="en-US" sz="3600" b="1" dirty="0">
                <a:solidFill>
                  <a:schemeClr val="accent6">
                    <a:lumMod val="50000"/>
                  </a:schemeClr>
                </a:solidFill>
                <a:latin typeface="Times"/>
                <a:cs typeface="Times"/>
              </a:rPr>
              <a:t>Christ</a:t>
            </a:r>
            <a:r>
              <a:rPr lang="en-US" sz="3600" dirty="0">
                <a:solidFill>
                  <a:schemeClr val="accent6">
                    <a:lumMod val="50000"/>
                  </a:schemeClr>
                </a:solidFill>
                <a:latin typeface="Times"/>
                <a:cs typeface="Times"/>
              </a:rPr>
              <a:t> from the gospel, we would reduce Christianity to a Mystery Religion in which people seek a better afterlife by engaging in religious rituals.</a:t>
            </a:r>
          </a:p>
          <a:p>
            <a:pPr marL="685800" indent="-1371600">
              <a:buNone/>
              <a:tabLst>
                <a:tab pos="688975" algn="r"/>
              </a:tabLst>
            </a:pPr>
            <a:endParaRPr lang="en-US" sz="3600" dirty="0">
              <a:solidFill>
                <a:schemeClr val="accent6">
                  <a:lumMod val="50000"/>
                </a:schemeClr>
              </a:solidFill>
            </a:endParaRPr>
          </a:p>
        </p:txBody>
      </p:sp>
    </p:spTree>
    <p:extLst>
      <p:ext uri="{BB962C8B-B14F-4D97-AF65-F5344CB8AC3E}">
        <p14:creationId xmlns:p14="http://schemas.microsoft.com/office/powerpoint/2010/main" val="3635470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theme/theme1.xml><?xml version="1.0" encoding="utf-8"?>
<a:theme xmlns:a="http://schemas.openxmlformats.org/drawingml/2006/main" name="Slipstream">
  <a:themeElements>
    <a:clrScheme name="Expo">
      <a:dk1>
        <a:sysClr val="windowText" lastClr="000000"/>
      </a:dk1>
      <a:lt1>
        <a:sysClr val="window" lastClr="FFFFFF"/>
      </a:lt1>
      <a:dk2>
        <a:srgbClr val="263B86"/>
      </a:dk2>
      <a:lt2>
        <a:srgbClr val="76B6F2"/>
      </a:lt2>
      <a:accent1>
        <a:srgbClr val="FBC01E"/>
      </a:accent1>
      <a:accent2>
        <a:srgbClr val="EFE1A2"/>
      </a:accent2>
      <a:accent3>
        <a:srgbClr val="FA8716"/>
      </a:accent3>
      <a:accent4>
        <a:srgbClr val="BE0204"/>
      </a:accent4>
      <a:accent5>
        <a:srgbClr val="640F10"/>
      </a:accent5>
      <a:accent6>
        <a:srgbClr val="7E13E3"/>
      </a:accent6>
      <a:hlink>
        <a:srgbClr val="D2D200"/>
      </a:hlink>
      <a:folHlink>
        <a:srgbClr val="D0B9F8"/>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Slipstream">
      <a:fillStyleLst>
        <a:solidFill>
          <a:schemeClr val="phClr"/>
        </a:solidFill>
        <a:gradFill rotWithShape="1">
          <a:gsLst>
            <a:gs pos="28000">
              <a:schemeClr val="phClr">
                <a:tint val="18000"/>
                <a:satMod val="120000"/>
                <a:lumMod val="88000"/>
              </a:schemeClr>
            </a:gs>
            <a:gs pos="100000">
              <a:schemeClr val="phClr">
                <a:tint val="40000"/>
                <a:satMod val="100000"/>
                <a:lumMod val="78000"/>
              </a:schemeClr>
            </a:gs>
          </a:gsLst>
          <a:lin ang="5400000" scaled="0"/>
        </a:gradFill>
        <a:gradFill rotWithShape="1">
          <a:gsLst>
            <a:gs pos="0">
              <a:schemeClr val="phClr">
                <a:lumMod val="95000"/>
              </a:schemeClr>
            </a:gs>
            <a:gs pos="100000">
              <a:schemeClr val="phClr">
                <a:shade val="82000"/>
                <a:satMod val="125000"/>
                <a:lumMod val="74000"/>
              </a:schemeClr>
            </a:gs>
          </a:gsLst>
          <a:lin ang="5400000" scaled="0"/>
        </a:gradFill>
      </a:fillStyleLst>
      <a:lnStyleLst>
        <a:ln w="9525" cap="flat" cmpd="sng" algn="ctr">
          <a:solidFill>
            <a:schemeClr val="phClr"/>
          </a:solidFill>
          <a:prstDash val="solid"/>
        </a:ln>
        <a:ln w="15875" cap="flat" cmpd="sng" algn="ctr">
          <a:solidFill>
            <a:schemeClr val="phClr">
              <a:shade val="75000"/>
              <a:satMod val="125000"/>
              <a:lumMod val="75000"/>
            </a:schemeClr>
          </a:solidFill>
          <a:prstDash val="solid"/>
        </a:ln>
        <a:ln w="25400" cap="flat" cmpd="sng" algn="ctr">
          <a:solidFill>
            <a:schemeClr val="phClr"/>
          </a:solidFill>
          <a:prstDash val="solid"/>
        </a:ln>
      </a:lnStyleLst>
      <a:effectStyleLst>
        <a:effectStyle>
          <a:effectLst>
            <a:outerShdw blurRad="63500" dist="50800" dir="5400000" sx="98000" sy="98000" rotWithShape="0">
              <a:srgbClr val="000000">
                <a:alpha val="20000"/>
              </a:srgbClr>
            </a:outerShdw>
          </a:effectLst>
        </a:effectStyle>
        <a:effectStyle>
          <a:effectLst>
            <a:outerShdw blurRad="40005" dist="22984" dir="5400000" rotWithShape="0">
              <a:srgbClr val="000000">
                <a:alpha val="45000"/>
              </a:srgbClr>
            </a:outerShdw>
          </a:effectLst>
          <a:scene3d>
            <a:camera prst="orthographicFront">
              <a:rot lat="0" lon="0" rev="0"/>
            </a:camera>
            <a:lightRig rig="balanced" dir="tr"/>
          </a:scene3d>
          <a:sp3d prstMaterial="matte">
            <a:bevelT w="19050" h="38100"/>
          </a:sp3d>
        </a:effectStyle>
        <a:effectStyle>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phClr">
                <a:shade val="30000"/>
                <a:satMod val="120000"/>
              </a:schemeClr>
            </a:contourClr>
          </a:sp3d>
        </a:effectStyle>
      </a:effectStyleLst>
      <a:bgFillStyleLst>
        <a:solidFill>
          <a:schemeClr val="phClr"/>
        </a:solidFill>
        <a:gradFill rotWithShape="1">
          <a:gsLst>
            <a:gs pos="0">
              <a:schemeClr val="phClr">
                <a:tint val="98000"/>
                <a:shade val="90000"/>
                <a:satMod val="160000"/>
                <a:lumMod val="100000"/>
              </a:schemeClr>
            </a:gs>
            <a:gs pos="60000">
              <a:schemeClr val="phClr">
                <a:tint val="95000"/>
                <a:shade val="100000"/>
                <a:satMod val="130000"/>
                <a:lumMod val="130000"/>
              </a:schemeClr>
            </a:gs>
            <a:gs pos="100000">
              <a:schemeClr val="phClr">
                <a:tint val="97000"/>
                <a:shade val="100000"/>
                <a:hueMod val="100000"/>
                <a:satMod val="140000"/>
                <a:lumMod val="80000"/>
              </a:schemeClr>
            </a:gs>
          </a:gsLst>
          <a:path path="circle">
            <a:fillToRect l="20000" t="10000" r="20000" b="60000"/>
          </a:path>
        </a:gradFill>
        <a:gradFill rotWithShape="1">
          <a:gsLst>
            <a:gs pos="0">
              <a:schemeClr val="phClr">
                <a:tint val="94000"/>
                <a:satMod val="160000"/>
                <a:lumMod val="160000"/>
              </a:schemeClr>
            </a:gs>
            <a:gs pos="42000">
              <a:schemeClr val="phClr">
                <a:tint val="94000"/>
                <a:shade val="94000"/>
                <a:satMod val="160000"/>
                <a:lumMod val="130000"/>
              </a:schemeClr>
            </a:gs>
            <a:gs pos="100000">
              <a:schemeClr val="phClr">
                <a:tint val="97000"/>
                <a:shade val="94000"/>
                <a:satMod val="180000"/>
                <a:lumMod val="84000"/>
              </a:schemeClr>
            </a:gs>
          </a:gsLst>
          <a:path path="circle">
            <a:fillToRect l="24000" t="44000" r="24000" b="12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Slipstream.thmx</Template>
  <TotalTime>6308</TotalTime>
  <Words>1027</Words>
  <Application>Microsoft Macintosh PowerPoint</Application>
  <PresentationFormat>On-screen Show (4:3)</PresentationFormat>
  <Paragraphs>126</Paragraphs>
  <Slides>27</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27</vt:i4>
      </vt:variant>
    </vt:vector>
  </HeadingPairs>
  <TitlesOfParts>
    <vt:vector size="32" baseType="lpstr">
      <vt:lpstr>Arial</vt:lpstr>
      <vt:lpstr>Calibri</vt:lpstr>
      <vt:lpstr>Georgia</vt:lpstr>
      <vt:lpstr>Times</vt:lpstr>
      <vt:lpstr>Slipstream</vt:lpstr>
      <vt:lpstr>Reflections on the Gospel</vt:lpstr>
      <vt:lpstr>Reflections on the Gospel</vt:lpstr>
      <vt:lpstr>Reflections on the Gospel</vt:lpstr>
      <vt:lpstr>Reflections on the Gospel</vt:lpstr>
      <vt:lpstr>Reflections on the Gospel</vt:lpstr>
      <vt:lpstr>Reflections on the Gospel</vt:lpstr>
      <vt:lpstr>Reflections on the Gospel</vt:lpstr>
      <vt:lpstr>Reflections on the Gospel</vt:lpstr>
      <vt:lpstr>Reflections on the Gospel</vt:lpstr>
      <vt:lpstr>Reflections on the Gospel</vt:lpstr>
      <vt:lpstr>PowerPoint Presentation</vt:lpstr>
      <vt:lpstr>PowerPoint Presentation</vt:lpstr>
      <vt:lpstr>PowerPoint Presentation</vt:lpstr>
      <vt:lpstr>PowerPoint Presentation</vt:lpstr>
      <vt:lpstr>Reflections on the Gospel</vt:lpstr>
      <vt:lpstr>Reflections on the Gospel</vt:lpstr>
      <vt:lpstr>PowerPoint Presentation</vt:lpstr>
      <vt:lpstr>PowerPoint Presentation</vt:lpstr>
      <vt:lpstr>Reflections on the Gospel</vt:lpstr>
      <vt:lpstr>PowerPoint Presentation</vt:lpstr>
      <vt:lpstr>PowerPoint Presentation</vt:lpstr>
      <vt:lpstr>PowerPoint Presentation</vt:lpstr>
      <vt:lpstr>PowerPoint Presentation</vt:lpstr>
      <vt:lpstr>Reflections on the Gospel</vt:lpstr>
      <vt:lpstr>Reflections on the Gospel</vt:lpstr>
      <vt:lpstr>Reflections on the Gospel</vt:lpstr>
      <vt:lpstr>Reflections on the Gospel</vt:lpstr>
    </vt:vector>
  </TitlesOfParts>
  <Company>Timothy Ministries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Our warfare</dc:title>
  <dc:creator>Roderick Graciano</dc:creator>
  <cp:lastModifiedBy>RODERICK GRACIANO</cp:lastModifiedBy>
  <cp:revision>94</cp:revision>
  <dcterms:created xsi:type="dcterms:W3CDTF">2017-09-09T15:55:03Z</dcterms:created>
  <dcterms:modified xsi:type="dcterms:W3CDTF">2023-10-20T23:45:00Z</dcterms:modified>
</cp:coreProperties>
</file>