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4" r:id="rId5"/>
    <p:sldId id="275" r:id="rId6"/>
    <p:sldId id="265" r:id="rId7"/>
    <p:sldId id="266" r:id="rId8"/>
    <p:sldId id="267" r:id="rId9"/>
    <p:sldId id="268" r:id="rId10"/>
    <p:sldId id="276" r:id="rId11"/>
    <p:sldId id="277" r:id="rId12"/>
    <p:sldId id="269" r:id="rId13"/>
    <p:sldId id="278" r:id="rId14"/>
    <p:sldId id="270" r:id="rId15"/>
    <p:sldId id="271" r:id="rId16"/>
    <p:sldId id="263" r:id="rId17"/>
    <p:sldId id="264" r:id="rId18"/>
    <p:sldId id="262" r:id="rId19"/>
    <p:sldId id="273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8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5/14/16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5/14/16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In Pursuit Of Righteousness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8930" y="2819400"/>
            <a:ext cx="5994904" cy="1752600"/>
          </a:xfrm>
        </p:spPr>
        <p:txBody>
          <a:bodyPr/>
          <a:lstStyle/>
          <a:p>
            <a:r>
              <a:rPr lang="en-US" dirty="0" smtClean="0"/>
              <a:t>What It Really Means To </a:t>
            </a:r>
          </a:p>
          <a:p>
            <a:r>
              <a:rPr lang="en-US" dirty="0" smtClean="0"/>
              <a:t>“Put On The Lord Jesus Christ” </a:t>
            </a:r>
          </a:p>
          <a:p>
            <a:r>
              <a:rPr lang="en-US" dirty="0" smtClean="0"/>
              <a:t>(Romans 13.14)</a:t>
            </a:r>
            <a:endParaRPr lang="en-US" dirty="0"/>
          </a:p>
        </p:txBody>
      </p:sp>
      <p:pic>
        <p:nvPicPr>
          <p:cNvPr id="4" name="Picture 3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10" y="2590801"/>
            <a:ext cx="3278508" cy="327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6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dirty="0" smtClean="0"/>
              <a:t>Then </a:t>
            </a:r>
            <a:r>
              <a:rPr lang="en-US" dirty="0"/>
              <a:t>he believed in the Lord;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and </a:t>
            </a:r>
            <a:r>
              <a:rPr lang="en-US" dirty="0"/>
              <a:t>He reckoned it to him as righteousness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For what does the Scripture say? “Abraham believed God, and it was credited to him as righteousness.”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dirty="0" smtClean="0"/>
              <a:t>Genesis 15.6; Romans 4.3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8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dirty="0" smtClean="0"/>
              <a:t>“… </a:t>
            </a:r>
            <a:r>
              <a:rPr lang="en-US" sz="2800" dirty="0" smtClean="0"/>
              <a:t>as </a:t>
            </a:r>
            <a:r>
              <a:rPr lang="en-US" sz="2800" dirty="0"/>
              <a:t>to the righteousness which is in the Law, found blameless.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But </a:t>
            </a:r>
            <a:r>
              <a:rPr lang="en-US" sz="2800" dirty="0"/>
              <a:t>whatever things were gain to me, those things I have counted as loss … that I may gain Christ,</a:t>
            </a:r>
          </a:p>
          <a:p>
            <a:pPr marL="0" indent="0">
              <a:buNone/>
            </a:pPr>
            <a:r>
              <a:rPr lang="en-US" sz="2800" dirty="0" smtClean="0"/>
              <a:t>and </a:t>
            </a:r>
            <a:r>
              <a:rPr lang="en-US" sz="2800" dirty="0"/>
              <a:t>may be found in Him, not having a </a:t>
            </a:r>
            <a:r>
              <a:rPr lang="en-US" sz="2800" dirty="0" smtClean="0"/>
              <a:t>[my] righteousness </a:t>
            </a:r>
            <a:r>
              <a:rPr lang="en-US" sz="2800" strike="sngStrike" dirty="0"/>
              <a:t>of my own</a:t>
            </a:r>
            <a:r>
              <a:rPr lang="en-US" sz="2800" dirty="0"/>
              <a:t> derived from </a:t>
            </a:r>
            <a:r>
              <a:rPr lang="en-US" sz="2800" strike="sngStrike" dirty="0"/>
              <a:t>the</a:t>
            </a:r>
            <a:r>
              <a:rPr lang="en-US" sz="2800" dirty="0"/>
              <a:t> Law, but that which is through </a:t>
            </a:r>
            <a:r>
              <a:rPr lang="en-US" sz="2800" dirty="0" smtClean="0"/>
              <a:t>faith[</a:t>
            </a:r>
            <a:r>
              <a:rPr lang="en-US" sz="2800" dirty="0" err="1" smtClean="0"/>
              <a:t>fulness</a:t>
            </a:r>
            <a:r>
              <a:rPr lang="en-US" sz="2800" dirty="0" smtClean="0"/>
              <a:t> of] </a:t>
            </a:r>
            <a:r>
              <a:rPr lang="en-US" sz="2800" dirty="0"/>
              <a:t>Christ, the righteousness which</a:t>
            </a:r>
            <a:r>
              <a:rPr lang="en-US" sz="2800" i="1" dirty="0"/>
              <a:t> comes </a:t>
            </a:r>
            <a:r>
              <a:rPr lang="en-US" sz="2800" dirty="0"/>
              <a:t>from God on the basis of </a:t>
            </a:r>
            <a:r>
              <a:rPr lang="en-US" sz="2800" dirty="0" smtClean="0"/>
              <a:t>faith …”</a:t>
            </a:r>
            <a:endParaRPr lang="en-US" sz="2800" dirty="0"/>
          </a:p>
          <a:p>
            <a:pPr marL="0" indent="0" algn="ctr">
              <a:buNone/>
            </a:pPr>
            <a:r>
              <a:rPr lang="en-US" dirty="0" smtClean="0"/>
              <a:t>Philippians 3.6-9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800" dirty="0" smtClean="0"/>
              <a:t>The 2 Kinds of Righteousness:</a:t>
            </a:r>
            <a:endParaRPr lang="en-US" sz="4800" dirty="0"/>
          </a:p>
          <a:p>
            <a:pPr marL="914400" indent="-914400">
              <a:lnSpc>
                <a:spcPct val="170000"/>
              </a:lnSpc>
              <a:buFont typeface="+mj-lt"/>
              <a:buAutoNum type="arabicPeriod"/>
            </a:pPr>
            <a:r>
              <a:rPr lang="en-US" sz="4800" dirty="0" smtClean="0"/>
              <a:t>Relational (Right Relationship).</a:t>
            </a:r>
          </a:p>
          <a:p>
            <a:pPr marL="914400" indent="-914400">
              <a:lnSpc>
                <a:spcPct val="170000"/>
              </a:lnSpc>
              <a:buFont typeface="+mj-lt"/>
              <a:buAutoNum type="arabicPeriod"/>
            </a:pPr>
            <a:r>
              <a:rPr lang="en-US" sz="4800" dirty="0" smtClean="0"/>
              <a:t>Ethical (Right Behavior).</a:t>
            </a:r>
          </a:p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023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None/>
            </a:pPr>
            <a:r>
              <a:rPr lang="en-US" dirty="0" smtClean="0"/>
              <a:t>For </a:t>
            </a:r>
            <a:r>
              <a:rPr lang="en-US" dirty="0"/>
              <a:t>You do not delight in sacrifice,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otherwise </a:t>
            </a:r>
            <a:r>
              <a:rPr lang="en-US" dirty="0"/>
              <a:t>I would give it;</a:t>
            </a:r>
          </a:p>
          <a:p>
            <a:pPr marL="0" indent="0" algn="ctr">
              <a:buNone/>
            </a:pPr>
            <a:r>
              <a:rPr lang="en-US" dirty="0"/>
              <a:t>You are not pleased with burnt offering.</a:t>
            </a:r>
          </a:p>
          <a:p>
            <a:pPr marL="0" indent="0" algn="ctr">
              <a:buNone/>
            </a:pPr>
            <a:r>
              <a:rPr lang="en-US" dirty="0" smtClean="0"/>
              <a:t>The </a:t>
            </a:r>
            <a:r>
              <a:rPr lang="en-US" dirty="0"/>
              <a:t>sacrifices of God are a broken spirit;</a:t>
            </a:r>
          </a:p>
          <a:p>
            <a:pPr marL="0" indent="0" algn="ctr">
              <a:buNone/>
            </a:pPr>
            <a:r>
              <a:rPr lang="en-US" dirty="0"/>
              <a:t>A broken and a contrite heart, O God,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You </a:t>
            </a:r>
            <a:r>
              <a:rPr lang="en-US" dirty="0"/>
              <a:t>will not despise.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Psalm 51.16-17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4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800" dirty="0" smtClean="0"/>
              <a:t>The 2 Kinds of Righteousness:</a:t>
            </a:r>
            <a:endParaRPr lang="en-US" sz="4800" dirty="0"/>
          </a:p>
          <a:p>
            <a:pPr marL="914400" indent="-914400">
              <a:lnSpc>
                <a:spcPct val="170000"/>
              </a:lnSpc>
              <a:buFont typeface="+mj-lt"/>
              <a:buAutoNum type="arabicPeriod"/>
            </a:pPr>
            <a:r>
              <a:rPr lang="en-US" sz="4800" dirty="0" smtClean="0"/>
              <a:t>Relational (Justifies).</a:t>
            </a:r>
          </a:p>
          <a:p>
            <a:pPr marL="914400" indent="-914400">
              <a:lnSpc>
                <a:spcPct val="170000"/>
              </a:lnSpc>
              <a:buFont typeface="+mj-lt"/>
              <a:buAutoNum type="arabicPeriod"/>
            </a:pPr>
            <a:r>
              <a:rPr lang="en-US" sz="4800" dirty="0" smtClean="0"/>
              <a:t>Ethical (Does NOT Justify).</a:t>
            </a:r>
          </a:p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356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60000"/>
              </a:lnSpc>
              <a:buFont typeface="Wingdings 2"/>
              <a:buNone/>
            </a:pPr>
            <a:r>
              <a:rPr lang="en-US" sz="4400" dirty="0" smtClean="0"/>
              <a:t>The 2 Kinds of Righteousness:</a:t>
            </a:r>
            <a:endParaRPr lang="en-US" sz="4400" dirty="0"/>
          </a:p>
          <a:p>
            <a:pPr marL="914400" indent="-914400">
              <a:lnSpc>
                <a:spcPct val="160000"/>
              </a:lnSpc>
              <a:buFont typeface="+mj-lt"/>
              <a:buAutoNum type="arabicPeriod"/>
            </a:pPr>
            <a:r>
              <a:rPr lang="en-US" sz="4400" dirty="0" smtClean="0"/>
              <a:t>Relational (Gift from God).</a:t>
            </a:r>
          </a:p>
          <a:p>
            <a:pPr marL="914400" indent="-914400">
              <a:lnSpc>
                <a:spcPct val="160000"/>
              </a:lnSpc>
              <a:buFont typeface="+mj-lt"/>
              <a:buAutoNum type="arabicPeriod"/>
            </a:pPr>
            <a:r>
              <a:rPr lang="en-US" sz="4400" dirty="0" smtClean="0"/>
              <a:t>Ethical (Pursued by Grace); </a:t>
            </a:r>
          </a:p>
          <a:p>
            <a:pPr marL="0" indent="0" algn="ctr">
              <a:buNone/>
            </a:pPr>
            <a:r>
              <a:rPr lang="en-US" sz="4400" dirty="0" smtClean="0"/>
              <a:t>See 1 Timothy 6.11.</a:t>
            </a:r>
          </a:p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60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en-US" sz="4800" b="1" dirty="0" smtClean="0"/>
              <a:t>Conclusion:</a:t>
            </a:r>
            <a:endParaRPr lang="en-US" b="1" dirty="0" smtClean="0"/>
          </a:p>
          <a:p>
            <a:pPr marL="0" indent="0">
              <a:buFont typeface="Wingdings 2"/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Our righteousness, whether </a:t>
            </a:r>
            <a:r>
              <a:rPr lang="en-US" i="1" dirty="0" smtClean="0"/>
              <a:t>relational</a:t>
            </a:r>
            <a:r>
              <a:rPr lang="en-US" dirty="0" smtClean="0"/>
              <a:t> or </a:t>
            </a:r>
            <a:r>
              <a:rPr lang="en-US" i="1" dirty="0" smtClean="0"/>
              <a:t>ethical</a:t>
            </a:r>
            <a:r>
              <a:rPr lang="en-US" dirty="0" smtClean="0"/>
              <a:t>, </a:t>
            </a:r>
            <a:r>
              <a:rPr lang="en-US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is truly our own</a:t>
            </a:r>
            <a:r>
              <a:rPr lang="en-US" dirty="0" smtClean="0"/>
              <a:t> though it is a gift from God and only possible through Jesus.</a:t>
            </a:r>
          </a:p>
        </p:txBody>
      </p:sp>
    </p:spTree>
    <p:extLst>
      <p:ext uri="{BB962C8B-B14F-4D97-AF65-F5344CB8AC3E}">
        <p14:creationId xmlns:p14="http://schemas.microsoft.com/office/powerpoint/2010/main" val="413437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en-US" sz="4800" b="1" dirty="0" smtClean="0"/>
              <a:t>Conclusion:</a:t>
            </a:r>
            <a:endParaRPr lang="en-US" b="1" dirty="0" smtClean="0"/>
          </a:p>
          <a:p>
            <a:pPr marL="0" indent="0">
              <a:buFont typeface="Wingdings 2"/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Having trusted in Christ, we are justified and secure in God’s family by our </a:t>
            </a:r>
            <a:r>
              <a:rPr lang="en-US" i="1" dirty="0" smtClean="0"/>
              <a:t>relational</a:t>
            </a:r>
            <a:r>
              <a:rPr lang="en-US" dirty="0" smtClean="0"/>
              <a:t> righteousness; we must now pursue </a:t>
            </a:r>
            <a:r>
              <a:rPr lang="en-US" i="1" dirty="0" smtClean="0"/>
              <a:t>ethical</a:t>
            </a:r>
            <a:r>
              <a:rPr lang="en-US" dirty="0" smtClean="0"/>
              <a:t> righteousness </a:t>
            </a:r>
            <a:r>
              <a:rPr lang="en-US" dirty="0"/>
              <a:t>(Matthew </a:t>
            </a:r>
            <a:r>
              <a:rPr lang="en-US" dirty="0" smtClean="0"/>
              <a:t>6.33). By the pursuit of righteousness, we become the Bride made ready (Colossians 1.28; Revelation 19.7-8).</a:t>
            </a:r>
          </a:p>
        </p:txBody>
      </p:sp>
    </p:spTree>
    <p:extLst>
      <p:ext uri="{BB962C8B-B14F-4D97-AF65-F5344CB8AC3E}">
        <p14:creationId xmlns:p14="http://schemas.microsoft.com/office/powerpoint/2010/main" val="53759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en-US" sz="4800" b="1" dirty="0" smtClean="0"/>
              <a:t>Conclusion:</a:t>
            </a:r>
            <a:endParaRPr lang="en-US" b="1" dirty="0" smtClean="0"/>
          </a:p>
          <a:p>
            <a:pPr marL="0" indent="0">
              <a:buFont typeface="Wingdings 2"/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To “put on Christ</a:t>
            </a:r>
            <a:r>
              <a:rPr lang="en-US" dirty="0"/>
              <a:t>”</a:t>
            </a:r>
            <a:r>
              <a:rPr lang="en-US" dirty="0" smtClean="0"/>
              <a:t> means to </a:t>
            </a:r>
            <a:r>
              <a:rPr lang="en-US" i="1" dirty="0" smtClean="0"/>
              <a:t>identify with Him </a:t>
            </a:r>
            <a:r>
              <a:rPr lang="en-US" dirty="0" smtClean="0"/>
              <a:t>by our baptism (Galatians 3.27) and by our daily acts of Christ-like righteousness (Ephesians 4.24; Colossians 3.12-14).</a:t>
            </a:r>
          </a:p>
        </p:txBody>
      </p:sp>
    </p:spTree>
    <p:extLst>
      <p:ext uri="{BB962C8B-B14F-4D97-AF65-F5344CB8AC3E}">
        <p14:creationId xmlns:p14="http://schemas.microsoft.com/office/powerpoint/2010/main" val="248706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bg2"/>
                </a:solidFill>
              </a:rPr>
              <a:t>Advertisement: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smtClean="0"/>
              <a:t>Alien Righteousness?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9548" y="2819399"/>
            <a:ext cx="5384286" cy="3408207"/>
          </a:xfrm>
        </p:spPr>
        <p:txBody>
          <a:bodyPr>
            <a:normAutofit/>
          </a:bodyPr>
          <a:lstStyle/>
          <a:p>
            <a:r>
              <a:rPr lang="en-US" dirty="0" smtClean="0"/>
              <a:t>A free book by Roderick Graciano, in PDF or Logos Bible Software® format.</a:t>
            </a:r>
          </a:p>
          <a:p>
            <a:r>
              <a:rPr lang="en-US" dirty="0" smtClean="0"/>
              <a:t>Get it at </a:t>
            </a:r>
            <a:r>
              <a:rPr lang="en-US" dirty="0" smtClean="0">
                <a:effectLst>
                  <a:outerShdw blurRad="50800" dist="38100" dir="2700000" algn="tl" rotWithShape="0">
                    <a:srgbClr val="0000FF"/>
                  </a:outerShdw>
                </a:effectLst>
              </a:rPr>
              <a:t>timothyministries.info</a:t>
            </a:r>
          </a:p>
        </p:txBody>
      </p:sp>
      <p:pic>
        <p:nvPicPr>
          <p:cNvPr id="5" name="Picture 4" descr="AR_Cover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34" y="2989295"/>
            <a:ext cx="2681612" cy="34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David said, “The Lord will repay each man for his </a:t>
            </a:r>
            <a:r>
              <a:rPr lang="en-US" b="1" dirty="0"/>
              <a:t>righteousness</a:t>
            </a:r>
            <a:r>
              <a:rPr lang="en-US" dirty="0"/>
              <a:t> and his </a:t>
            </a:r>
            <a:r>
              <a:rPr lang="en-US" dirty="0" smtClean="0"/>
              <a:t>faithfulness…” (1 Sam 26.23).</a:t>
            </a:r>
          </a:p>
          <a:p>
            <a:endParaRPr lang="en-US" dirty="0"/>
          </a:p>
          <a:p>
            <a:r>
              <a:rPr lang="en-US" dirty="0" smtClean="0"/>
              <a:t>That makes it sound like people have different degrees of righteousness.</a:t>
            </a:r>
          </a:p>
          <a:p>
            <a:endParaRPr lang="en-US" dirty="0"/>
          </a:p>
          <a:p>
            <a:r>
              <a:rPr lang="en-US" dirty="0" smtClean="0"/>
              <a:t>But aren’t we all clothed in “the righteousness of Christ”?</a:t>
            </a:r>
            <a:endParaRPr lang="en-US" dirty="0"/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35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In Pursuit Of Righteousness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8930" y="2819400"/>
            <a:ext cx="5994904" cy="1752600"/>
          </a:xfrm>
        </p:spPr>
        <p:txBody>
          <a:bodyPr/>
          <a:lstStyle/>
          <a:p>
            <a:r>
              <a:rPr lang="en-US" dirty="0" smtClean="0"/>
              <a:t>What It Really Means To </a:t>
            </a:r>
          </a:p>
          <a:p>
            <a:r>
              <a:rPr lang="en-US" dirty="0" smtClean="0"/>
              <a:t>“Put On The Lord Jesus Christ” </a:t>
            </a:r>
          </a:p>
          <a:p>
            <a:r>
              <a:rPr lang="en-US" dirty="0" smtClean="0"/>
              <a:t>(Romans 13.14)</a:t>
            </a:r>
            <a:endParaRPr lang="en-US" dirty="0"/>
          </a:p>
        </p:txBody>
      </p:sp>
      <p:pic>
        <p:nvPicPr>
          <p:cNvPr id="4" name="Picture 3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10" y="2590801"/>
            <a:ext cx="3278508" cy="327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47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 smtClean="0"/>
          </a:p>
          <a:p>
            <a:pPr marL="0" indent="0" algn="ctr">
              <a:buFont typeface="Wingdings 2"/>
              <a:buNone/>
            </a:pPr>
            <a:r>
              <a:rPr lang="en-US" sz="4800" dirty="0" smtClean="0"/>
              <a:t>NO.</a:t>
            </a:r>
            <a:endParaRPr lang="en-US" dirty="0" smtClean="0"/>
          </a:p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The phrase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“</a:t>
            </a:r>
            <a:r>
              <a:rPr lang="en-US" sz="3600" dirty="0" smtClean="0"/>
              <a:t>righteousness of Christ”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does </a:t>
            </a:r>
            <a:r>
              <a:rPr lang="en-US" sz="3600" dirty="0" smtClean="0"/>
              <a:t>not occur anywhere in the </a:t>
            </a:r>
            <a:r>
              <a:rPr lang="en-US" sz="3600" dirty="0" smtClean="0"/>
              <a:t>Bible.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16032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Font typeface="Wingdings 2"/>
              <a:buNone/>
            </a:pPr>
            <a:endParaRPr lang="en-US" dirty="0"/>
          </a:p>
          <a:p>
            <a:pPr marL="0" indent="0" algn="ctr">
              <a:buFont typeface="Wingdings 2"/>
              <a:buNone/>
            </a:pPr>
            <a:r>
              <a:rPr lang="en-US" sz="4000" dirty="0" smtClean="0"/>
              <a:t>Furthermore, the biblical metaphor of “</a:t>
            </a:r>
            <a:r>
              <a:rPr lang="en-US" sz="40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being clothed</a:t>
            </a:r>
            <a:r>
              <a:rPr lang="en-US" sz="4000" dirty="0" smtClean="0"/>
              <a:t>” </a:t>
            </a:r>
          </a:p>
          <a:p>
            <a:pPr marL="0" indent="0" algn="ctr">
              <a:buFont typeface="Wingdings 2"/>
              <a:buNone/>
            </a:pPr>
            <a:r>
              <a:rPr lang="en-US" sz="4000" dirty="0" smtClean="0"/>
              <a:t>has to do the expression of an inward quality, or the execution of a purpose; </a:t>
            </a:r>
          </a:p>
          <a:p>
            <a:pPr marL="0" indent="0" algn="ctr">
              <a:buFont typeface="Wingdings 2"/>
              <a:buNone/>
            </a:pPr>
            <a:r>
              <a:rPr lang="en-US" sz="4000" i="1" dirty="0" smtClean="0"/>
              <a:t>not</a:t>
            </a:r>
            <a:r>
              <a:rPr lang="en-US" sz="4000" dirty="0" smtClean="0"/>
              <a:t> with how one is “legally” or “positionally” viewed by another.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60491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sz="3600" dirty="0" smtClean="0"/>
              <a:t>Thus, the Spirit of Messiah says,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“I </a:t>
            </a:r>
            <a:r>
              <a:rPr lang="en-US" sz="2800" dirty="0"/>
              <a:t>will rejoice greatly in the Lord,</a:t>
            </a:r>
          </a:p>
          <a:p>
            <a:pPr marL="0" indent="0" algn="ctr">
              <a:buNone/>
            </a:pPr>
            <a:r>
              <a:rPr lang="en-US" sz="2800" dirty="0"/>
              <a:t>My soul will exult in my God;</a:t>
            </a:r>
          </a:p>
          <a:p>
            <a:pPr marL="0" indent="0" algn="ctr">
              <a:buNone/>
            </a:pPr>
            <a:r>
              <a:rPr lang="en-US" sz="2800" dirty="0"/>
              <a:t>For He has clothed me with garments of salvation,</a:t>
            </a:r>
          </a:p>
          <a:p>
            <a:pPr marL="0" indent="0" algn="ctr">
              <a:buNone/>
            </a:pPr>
            <a:r>
              <a:rPr lang="en-US" sz="2800" dirty="0"/>
              <a:t>He has wrapped me with a robe of </a:t>
            </a:r>
            <a:r>
              <a:rPr lang="en-US" sz="2800" dirty="0" smtClean="0"/>
              <a:t>righteousness…</a:t>
            </a:r>
          </a:p>
          <a:p>
            <a:pPr marL="0" indent="0" algn="ctr">
              <a:buNone/>
            </a:pPr>
            <a:r>
              <a:rPr lang="en-US" sz="2800" dirty="0" smtClean="0"/>
              <a:t>For … the Lord God will cause righteousness and praise to spring up before all the nations.”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dirty="0" smtClean="0"/>
              <a:t>Isaiah 61.10-11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5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 smtClean="0"/>
          </a:p>
          <a:p>
            <a:pPr marL="0" indent="0" algn="ctr">
              <a:buFont typeface="Wingdings 2"/>
              <a:buNone/>
            </a:pPr>
            <a:r>
              <a:rPr lang="en-US" sz="4000" dirty="0" smtClean="0"/>
              <a:t>Thankfully, we </a:t>
            </a:r>
            <a:r>
              <a:rPr lang="en-US" sz="4000" i="1" dirty="0" smtClean="0"/>
              <a:t>are </a:t>
            </a:r>
            <a:r>
              <a:rPr lang="en-US" sz="4000" dirty="0" smtClean="0"/>
              <a:t>“justified in Christ,” and He </a:t>
            </a:r>
            <a:r>
              <a:rPr lang="en-US" sz="4000" i="1" dirty="0" smtClean="0"/>
              <a:t>has</a:t>
            </a:r>
            <a:r>
              <a:rPr lang="en-US" sz="4000" dirty="0" smtClean="0"/>
              <a:t> become our righteousness.</a:t>
            </a:r>
          </a:p>
          <a:p>
            <a:pPr marL="0" indent="0" algn="ctr">
              <a:buFont typeface="Wingdings 2"/>
              <a:buNone/>
            </a:pPr>
            <a:r>
              <a:rPr lang="en-US" sz="4800" dirty="0" smtClean="0"/>
              <a:t> </a:t>
            </a:r>
          </a:p>
          <a:p>
            <a:pPr marL="0" indent="0" algn="ctr">
              <a:buFont typeface="Wingdings 2"/>
              <a:buNone/>
            </a:pPr>
            <a:r>
              <a:rPr lang="en-US" dirty="0" smtClean="0"/>
              <a:t>See Galatians 2.17; 1Corinthians 1.30; </a:t>
            </a:r>
          </a:p>
          <a:p>
            <a:pPr marL="0" indent="0" algn="ctr">
              <a:buFont typeface="Wingdings 2"/>
              <a:buNone/>
            </a:pPr>
            <a:r>
              <a:rPr lang="en-US" dirty="0" smtClean="0"/>
              <a:t>cf. Jeremiah 23.6; 33.16.</a:t>
            </a:r>
          </a:p>
        </p:txBody>
      </p:sp>
    </p:spTree>
    <p:extLst>
      <p:ext uri="{BB962C8B-B14F-4D97-AF65-F5344CB8AC3E}">
        <p14:creationId xmlns:p14="http://schemas.microsoft.com/office/powerpoint/2010/main" val="175614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en-US" dirty="0" smtClean="0"/>
          </a:p>
          <a:p>
            <a:pPr marL="0" indent="0" algn="ctr">
              <a:buFont typeface="Wingdings 2"/>
              <a:buNone/>
            </a:pPr>
            <a:r>
              <a:rPr lang="en-US" sz="4800" dirty="0" smtClean="0"/>
              <a:t>However, this means that Christ is </a:t>
            </a:r>
            <a:r>
              <a:rPr lang="en-US" sz="4800" b="1" i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the basis</a:t>
            </a:r>
            <a:r>
              <a:rPr lang="en-US" sz="4800" b="1" i="1" dirty="0" smtClean="0"/>
              <a:t> </a:t>
            </a:r>
            <a:r>
              <a:rPr lang="en-US" sz="4800" dirty="0" smtClean="0"/>
              <a:t>of our righteousness, not that God is blind to our personal behavior.</a:t>
            </a:r>
          </a:p>
          <a:p>
            <a:pPr marL="0" indent="0" algn="ctr">
              <a:buFont typeface="Wingdings 2"/>
              <a:buNone/>
            </a:pPr>
            <a:r>
              <a:rPr lang="en-US" sz="4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865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en-US" sz="4800" dirty="0" smtClean="0"/>
              <a:t>A Source of Confusion:</a:t>
            </a:r>
          </a:p>
          <a:p>
            <a:pPr marL="0" indent="0">
              <a:buFont typeface="Wingdings 2"/>
              <a:buNone/>
            </a:pPr>
            <a:endParaRPr lang="en-US" sz="4800" dirty="0"/>
          </a:p>
          <a:p>
            <a:pPr marL="0" indent="0" algn="ctr">
              <a:buFont typeface="Wingdings 2"/>
              <a:buNone/>
            </a:pPr>
            <a:r>
              <a:rPr lang="en-US" sz="4800" dirty="0" smtClean="0"/>
              <a:t>Failure to recognize two kinds of righteousness in Scripture.</a:t>
            </a:r>
          </a:p>
          <a:p>
            <a:pPr marL="0" indent="0">
              <a:buFont typeface="Wingdings 2"/>
              <a:buNone/>
            </a:pPr>
            <a:r>
              <a:rPr lang="en-US" sz="4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092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Pursuit Of Righteousness	</a:t>
            </a:r>
          </a:p>
        </p:txBody>
      </p:sp>
      <p:pic>
        <p:nvPicPr>
          <p:cNvPr id="5" name="Picture 4" descr="t-shirt-i-heart-jesu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" y="253536"/>
            <a:ext cx="1053040" cy="105304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98637"/>
            <a:ext cx="8229600" cy="452628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800" dirty="0" smtClean="0"/>
              <a:t>The 2 Kinds of Righteousness:</a:t>
            </a:r>
            <a:endParaRPr lang="en-US" sz="4800" dirty="0"/>
          </a:p>
          <a:p>
            <a:pPr marL="914400" indent="-914400">
              <a:lnSpc>
                <a:spcPct val="170000"/>
              </a:lnSpc>
              <a:buFont typeface="+mj-lt"/>
              <a:buAutoNum type="arabicPeriod"/>
            </a:pPr>
            <a:r>
              <a:rPr lang="en-US" sz="4800" dirty="0" smtClean="0"/>
              <a:t>Relational (Genesis 15.6).</a:t>
            </a:r>
          </a:p>
          <a:p>
            <a:pPr marL="914400" indent="-914400">
              <a:lnSpc>
                <a:spcPct val="170000"/>
              </a:lnSpc>
              <a:buFont typeface="+mj-lt"/>
              <a:buAutoNum type="arabicPeriod"/>
            </a:pPr>
            <a:r>
              <a:rPr lang="en-US" sz="4800" dirty="0" smtClean="0"/>
              <a:t>Ethical (Philippians 3.6-9).</a:t>
            </a:r>
          </a:p>
          <a:p>
            <a:pPr marL="0" indent="0">
              <a:lnSpc>
                <a:spcPct val="170000"/>
              </a:lnSpc>
              <a:buFont typeface="Wingdings 2"/>
              <a:buNone/>
            </a:pPr>
            <a:r>
              <a:rPr lang="en-US" sz="4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152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1273</TotalTime>
  <Words>694</Words>
  <Application>Microsoft Macintosh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Foundry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In Pursuit Of Righteousness </vt:lpstr>
      <vt:lpstr>Advertisement:  Alien Righteousness? </vt:lpstr>
      <vt:lpstr>In Pursuit Of Righteousness </vt:lpstr>
    </vt:vector>
  </TitlesOfParts>
  <Company>Timothy Ministries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Pursuit Of Righteousness </dc:title>
  <dc:creator>Roderick Graciano</dc:creator>
  <cp:lastModifiedBy>Roderick Graciano</cp:lastModifiedBy>
  <cp:revision>42</cp:revision>
  <dcterms:created xsi:type="dcterms:W3CDTF">2016-05-12T23:25:49Z</dcterms:created>
  <dcterms:modified xsi:type="dcterms:W3CDTF">2016-05-14T23:59:15Z</dcterms:modified>
</cp:coreProperties>
</file>