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8"/>
  </p:notesMasterIdLst>
  <p:sldIdLst>
    <p:sldId id="256" r:id="rId2"/>
    <p:sldId id="301" r:id="rId3"/>
    <p:sldId id="289" r:id="rId4"/>
    <p:sldId id="324" r:id="rId5"/>
    <p:sldId id="326" r:id="rId6"/>
    <p:sldId id="328" r:id="rId7"/>
    <p:sldId id="327" r:id="rId8"/>
    <p:sldId id="329" r:id="rId9"/>
    <p:sldId id="330" r:id="rId10"/>
    <p:sldId id="331" r:id="rId11"/>
    <p:sldId id="332" r:id="rId12"/>
    <p:sldId id="333" r:id="rId13"/>
    <p:sldId id="335" r:id="rId14"/>
    <p:sldId id="334" r:id="rId15"/>
    <p:sldId id="336" r:id="rId16"/>
    <p:sldId id="337" r:id="rId17"/>
    <p:sldId id="338" r:id="rId18"/>
    <p:sldId id="339" r:id="rId19"/>
    <p:sldId id="340" r:id="rId20"/>
    <p:sldId id="341" r:id="rId21"/>
    <p:sldId id="342" r:id="rId22"/>
    <p:sldId id="343" r:id="rId23"/>
    <p:sldId id="344" r:id="rId24"/>
    <p:sldId id="345" r:id="rId25"/>
    <p:sldId id="346" r:id="rId26"/>
    <p:sldId id="351" r:id="rId27"/>
    <p:sldId id="352" r:id="rId28"/>
    <p:sldId id="353" r:id="rId29"/>
    <p:sldId id="354" r:id="rId30"/>
    <p:sldId id="355" r:id="rId31"/>
    <p:sldId id="356" r:id="rId32"/>
    <p:sldId id="357" r:id="rId33"/>
    <p:sldId id="358" r:id="rId34"/>
    <p:sldId id="350" r:id="rId35"/>
    <p:sldId id="359" r:id="rId36"/>
    <p:sldId id="31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p:cViewPr varScale="1">
        <p:scale>
          <a:sx n="120" d="100"/>
          <a:sy n="120" d="100"/>
        </p:scale>
        <p:origin x="800" y="184"/>
      </p:cViewPr>
      <p:guideLst>
        <p:guide orient="horz" pos="2160"/>
        <p:guide pos="3840"/>
      </p:guideLst>
    </p:cSldViewPr>
  </p:slideViewPr>
  <p:notesTextViewPr>
    <p:cViewPr>
      <p:scale>
        <a:sx n="100" d="100"/>
        <a:sy n="100" d="100"/>
      </p:scale>
      <p:origin x="0" y="0"/>
    </p:cViewPr>
  </p:notesTextViewPr>
  <p:notesViewPr>
    <p:cSldViewPr>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30123-7171-4438-9BA9-AA68270AAB39}" type="datetimeFigureOut">
              <a:rPr lang="en-US" smtClean="0"/>
              <a:pPr/>
              <a:t>10/23/26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4D63EC-B60C-4478-AE11-EE3D78874FC4}" type="slidenum">
              <a:rPr lang="en-US" smtClean="0"/>
              <a:pPr/>
              <a:t>‹#›</a:t>
            </a:fld>
            <a:endParaRPr lang="en-US"/>
          </a:p>
        </p:txBody>
      </p:sp>
    </p:spTree>
    <p:extLst>
      <p:ext uri="{BB962C8B-B14F-4D97-AF65-F5344CB8AC3E}">
        <p14:creationId xmlns:p14="http://schemas.microsoft.com/office/powerpoint/2010/main" val="3325086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use our assets to make friends now, and those friends die and go to heaven before us, they will be waiting to welcome us at the pearly gates!</a:t>
            </a:r>
          </a:p>
        </p:txBody>
      </p:sp>
      <p:sp>
        <p:nvSpPr>
          <p:cNvPr id="4" name="Slide Number Placeholder 3"/>
          <p:cNvSpPr>
            <a:spLocks noGrp="1"/>
          </p:cNvSpPr>
          <p:nvPr>
            <p:ph type="sldNum" sz="quarter" idx="5"/>
          </p:nvPr>
        </p:nvSpPr>
        <p:spPr/>
        <p:txBody>
          <a:bodyPr/>
          <a:lstStyle/>
          <a:p>
            <a:fld id="{B24D63EC-B60C-4478-AE11-EE3D78874FC4}" type="slidenum">
              <a:rPr lang="en-US" smtClean="0"/>
              <a:pPr/>
              <a:t>12</a:t>
            </a:fld>
            <a:endParaRPr lang="en-US"/>
          </a:p>
        </p:txBody>
      </p:sp>
    </p:spTree>
    <p:extLst>
      <p:ext uri="{BB962C8B-B14F-4D97-AF65-F5344CB8AC3E}">
        <p14:creationId xmlns:p14="http://schemas.microsoft.com/office/powerpoint/2010/main" val="287565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not talking about a surface, sensual and fleeting intimacy here, but intimacy as biblically defined, and the intimacy that all our hearts long for, namely …</a:t>
            </a:r>
          </a:p>
        </p:txBody>
      </p:sp>
      <p:sp>
        <p:nvSpPr>
          <p:cNvPr id="4" name="Slide Number Placeholder 3"/>
          <p:cNvSpPr>
            <a:spLocks noGrp="1"/>
          </p:cNvSpPr>
          <p:nvPr>
            <p:ph type="sldNum" sz="quarter" idx="5"/>
          </p:nvPr>
        </p:nvSpPr>
        <p:spPr/>
        <p:txBody>
          <a:bodyPr/>
          <a:lstStyle/>
          <a:p>
            <a:fld id="{B24D63EC-B60C-4478-AE11-EE3D78874FC4}" type="slidenum">
              <a:rPr lang="en-US" smtClean="0"/>
              <a:pPr/>
              <a:t>15</a:t>
            </a:fld>
            <a:endParaRPr lang="en-US"/>
          </a:p>
        </p:txBody>
      </p:sp>
    </p:spTree>
    <p:extLst>
      <p:ext uri="{BB962C8B-B14F-4D97-AF65-F5344CB8AC3E}">
        <p14:creationId xmlns:p14="http://schemas.microsoft.com/office/powerpoint/2010/main" val="2032488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us fear that if people really knew us, they wouldn't even want to be around us. We all long for a friend who will love us even when we take off all our masks. We all want to be loved by someone who really knows us …</a:t>
            </a:r>
          </a:p>
        </p:txBody>
      </p:sp>
      <p:sp>
        <p:nvSpPr>
          <p:cNvPr id="4" name="Slide Number Placeholder 3"/>
          <p:cNvSpPr>
            <a:spLocks noGrp="1"/>
          </p:cNvSpPr>
          <p:nvPr>
            <p:ph type="sldNum" sz="quarter" idx="5"/>
          </p:nvPr>
        </p:nvSpPr>
        <p:spPr/>
        <p:txBody>
          <a:bodyPr/>
          <a:lstStyle/>
          <a:p>
            <a:fld id="{B24D63EC-B60C-4478-AE11-EE3D78874FC4}" type="slidenum">
              <a:rPr lang="en-US" smtClean="0"/>
              <a:pPr/>
              <a:t>16</a:t>
            </a:fld>
            <a:endParaRPr lang="en-US"/>
          </a:p>
        </p:txBody>
      </p:sp>
    </p:spTree>
    <p:extLst>
      <p:ext uri="{BB962C8B-B14F-4D97-AF65-F5344CB8AC3E}">
        <p14:creationId xmlns:p14="http://schemas.microsoft.com/office/powerpoint/2010/main" val="3359542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 36.</a:t>
            </a:r>
            <a:r>
              <a:rPr lang="en-US" b="1" dirty="0"/>
              <a:t> 9 </a:t>
            </a:r>
            <a:r>
              <a:rPr lang="en-US" dirty="0"/>
              <a:t>For with thee</a:t>
            </a:r>
            <a:r>
              <a:rPr lang="en-US" i="1" dirty="0"/>
              <a:t> is</a:t>
            </a:r>
            <a:r>
              <a:rPr lang="en-US" dirty="0"/>
              <a:t> the fountain of life: in thy light shall we see light. </a:t>
            </a:r>
          </a:p>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19</a:t>
            </a:fld>
            <a:endParaRPr lang="en-US"/>
          </a:p>
        </p:txBody>
      </p:sp>
    </p:spTree>
    <p:extLst>
      <p:ext uri="{BB962C8B-B14F-4D97-AF65-F5344CB8AC3E}">
        <p14:creationId xmlns:p14="http://schemas.microsoft.com/office/powerpoint/2010/main" val="240977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20</a:t>
            </a:fld>
            <a:endParaRPr lang="en-US"/>
          </a:p>
        </p:txBody>
      </p:sp>
    </p:spTree>
    <p:extLst>
      <p:ext uri="{BB962C8B-B14F-4D97-AF65-F5344CB8AC3E}">
        <p14:creationId xmlns:p14="http://schemas.microsoft.com/office/powerpoint/2010/main" val="406524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 16. 11 … </a:t>
            </a:r>
            <a:r>
              <a:rPr lang="en-US" sz="1200" kern="1200" dirty="0">
                <a:solidFill>
                  <a:schemeClr val="tx1"/>
                </a:solidFill>
                <a:effectLst/>
                <a:latin typeface="+mn-lt"/>
                <a:ea typeface="+mn-ea"/>
                <a:cs typeface="+mn-cs"/>
              </a:rPr>
              <a:t>In Your presence is fullness of joy; </a:t>
            </a:r>
          </a:p>
          <a:p>
            <a:r>
              <a:rPr lang="en-US" sz="1200" kern="1200" dirty="0">
                <a:solidFill>
                  <a:schemeClr val="tx1"/>
                </a:solidFill>
                <a:effectLst/>
                <a:latin typeface="+mn-lt"/>
                <a:ea typeface="+mn-ea"/>
                <a:cs typeface="+mn-cs"/>
              </a:rPr>
              <a:t>In Your right hand there are pleasures forever. </a:t>
            </a:r>
          </a:p>
        </p:txBody>
      </p:sp>
      <p:sp>
        <p:nvSpPr>
          <p:cNvPr id="4" name="Slide Number Placeholder 3"/>
          <p:cNvSpPr>
            <a:spLocks noGrp="1"/>
          </p:cNvSpPr>
          <p:nvPr>
            <p:ph type="sldNum" sz="quarter" idx="5"/>
          </p:nvPr>
        </p:nvSpPr>
        <p:spPr/>
        <p:txBody>
          <a:bodyPr/>
          <a:lstStyle/>
          <a:p>
            <a:fld id="{B24D63EC-B60C-4478-AE11-EE3D78874FC4}" type="slidenum">
              <a:rPr lang="en-US" smtClean="0"/>
              <a:pPr/>
              <a:t>24</a:t>
            </a:fld>
            <a:endParaRPr lang="en-US"/>
          </a:p>
        </p:txBody>
      </p:sp>
    </p:spTree>
    <p:extLst>
      <p:ext uri="{BB962C8B-B14F-4D97-AF65-F5344CB8AC3E}">
        <p14:creationId xmlns:p14="http://schemas.microsoft.com/office/powerpoint/2010/main" val="2703375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Anyone uninterested in Jesus, will not want to go to heaven (if they know what heaven is all about). Contra the popular imagination, who would want to golf or fish 24-7 for all eternity?</a:t>
            </a:r>
          </a:p>
          <a:p>
            <a:endParaRPr lang="en-US" dirty="0"/>
          </a:p>
          <a:p>
            <a:r>
              <a:rPr lang="en-US" dirty="0"/>
              <a:t>Jesus is the ultimate sine qua non of heaven, but let me enlarge upon this idea with what we call The Theology Of The Bride.</a:t>
            </a:r>
          </a:p>
        </p:txBody>
      </p:sp>
      <p:sp>
        <p:nvSpPr>
          <p:cNvPr id="4" name="Slide Number Placeholder 3"/>
          <p:cNvSpPr>
            <a:spLocks noGrp="1"/>
          </p:cNvSpPr>
          <p:nvPr>
            <p:ph type="sldNum" sz="quarter" idx="5"/>
          </p:nvPr>
        </p:nvSpPr>
        <p:spPr/>
        <p:txBody>
          <a:bodyPr/>
          <a:lstStyle/>
          <a:p>
            <a:fld id="{B24D63EC-B60C-4478-AE11-EE3D78874FC4}" type="slidenum">
              <a:rPr lang="en-US" smtClean="0"/>
              <a:pPr/>
              <a:t>25</a:t>
            </a:fld>
            <a:endParaRPr lang="en-US"/>
          </a:p>
        </p:txBody>
      </p:sp>
    </p:spTree>
    <p:extLst>
      <p:ext uri="{BB962C8B-B14F-4D97-AF65-F5344CB8AC3E}">
        <p14:creationId xmlns:p14="http://schemas.microsoft.com/office/powerpoint/2010/main" val="1952933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Theology of the Bride is one way to understand the overarching story of the Bible.</a:t>
            </a:r>
          </a:p>
          <a:p>
            <a:endParaRPr lang="en-US" dirty="0"/>
          </a:p>
          <a:p>
            <a:r>
              <a:rPr lang="en-US" dirty="0"/>
              <a:t>Typified in the building of Eve from Adam’s wounded side.</a:t>
            </a:r>
          </a:p>
        </p:txBody>
      </p:sp>
      <p:sp>
        <p:nvSpPr>
          <p:cNvPr id="4" name="Slide Number Placeholder 3"/>
          <p:cNvSpPr>
            <a:spLocks noGrp="1"/>
          </p:cNvSpPr>
          <p:nvPr>
            <p:ph type="sldNum" sz="quarter" idx="5"/>
          </p:nvPr>
        </p:nvSpPr>
        <p:spPr/>
        <p:txBody>
          <a:bodyPr/>
          <a:lstStyle/>
          <a:p>
            <a:fld id="{B24D63EC-B60C-4478-AE11-EE3D78874FC4}" type="slidenum">
              <a:rPr lang="en-US" smtClean="0"/>
              <a:pPr/>
              <a:t>26</a:t>
            </a:fld>
            <a:endParaRPr lang="en-US"/>
          </a:p>
        </p:txBody>
      </p:sp>
    </p:spTree>
    <p:extLst>
      <p:ext uri="{BB962C8B-B14F-4D97-AF65-F5344CB8AC3E}">
        <p14:creationId xmlns:p14="http://schemas.microsoft.com/office/powerpoint/2010/main" val="2891898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E7B37-D56D-A22B-5314-2F827E298C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0148E-5783-A54A-A52D-3728709B34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29CFC4-CF95-F45A-BEBB-C915A79A34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7F43E1-C708-0E22-DEB7-8B0851356127}"/>
              </a:ext>
            </a:extLst>
          </p:cNvPr>
          <p:cNvSpPr>
            <a:spLocks noGrp="1"/>
          </p:cNvSpPr>
          <p:nvPr>
            <p:ph type="sldNum" sz="quarter" idx="5"/>
          </p:nvPr>
        </p:nvSpPr>
        <p:spPr/>
        <p:txBody>
          <a:bodyPr/>
          <a:lstStyle/>
          <a:p>
            <a:fld id="{B24D63EC-B60C-4478-AE11-EE3D78874FC4}" type="slidenum">
              <a:rPr lang="en-US" smtClean="0"/>
              <a:pPr/>
              <a:t>27</a:t>
            </a:fld>
            <a:endParaRPr lang="en-US"/>
          </a:p>
        </p:txBody>
      </p:sp>
    </p:spTree>
    <p:extLst>
      <p:ext uri="{BB962C8B-B14F-4D97-AF65-F5344CB8AC3E}">
        <p14:creationId xmlns:p14="http://schemas.microsoft.com/office/powerpoint/2010/main" val="3222043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C4157-DB6A-48FA-D8D9-8347E4BA1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37B2D-B64C-4F97-D10A-160762A54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C2A2B3-B906-A337-E552-24346542F0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32F1D7-13EB-CD5B-7A9B-ACE059FBE6DA}"/>
              </a:ext>
            </a:extLst>
          </p:cNvPr>
          <p:cNvSpPr>
            <a:spLocks noGrp="1"/>
          </p:cNvSpPr>
          <p:nvPr>
            <p:ph type="sldNum" sz="quarter" idx="5"/>
          </p:nvPr>
        </p:nvSpPr>
        <p:spPr/>
        <p:txBody>
          <a:bodyPr/>
          <a:lstStyle/>
          <a:p>
            <a:fld id="{B24D63EC-B60C-4478-AE11-EE3D78874FC4}" type="slidenum">
              <a:rPr lang="en-US" smtClean="0"/>
              <a:pPr/>
              <a:t>28</a:t>
            </a:fld>
            <a:endParaRPr lang="en-US"/>
          </a:p>
        </p:txBody>
      </p:sp>
    </p:spTree>
    <p:extLst>
      <p:ext uri="{BB962C8B-B14F-4D97-AF65-F5344CB8AC3E}">
        <p14:creationId xmlns:p14="http://schemas.microsoft.com/office/powerpoint/2010/main" val="3721084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E1E9-D3BC-39CA-86A1-833DD2AC0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887922-16E0-7A80-D4D2-26A3CBE9ED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B12C4-CABB-3420-9696-5B525B5264A5}"/>
              </a:ext>
            </a:extLst>
          </p:cNvPr>
          <p:cNvSpPr>
            <a:spLocks noGrp="1"/>
          </p:cNvSpPr>
          <p:nvPr>
            <p:ph type="body" idx="1"/>
          </p:nvPr>
        </p:nvSpPr>
        <p:spPr/>
        <p:txBody>
          <a:bodyPr/>
          <a:lstStyle/>
          <a:p>
            <a:r>
              <a:rPr lang="en-US" dirty="0"/>
              <a:t>The marriage contract can be thought of as the “house rules” or “family rules” to which the parties agree.</a:t>
            </a:r>
          </a:p>
        </p:txBody>
      </p:sp>
      <p:sp>
        <p:nvSpPr>
          <p:cNvPr id="4" name="Slide Number Placeholder 3">
            <a:extLst>
              <a:ext uri="{FF2B5EF4-FFF2-40B4-BE49-F238E27FC236}">
                <a16:creationId xmlns:a16="http://schemas.microsoft.com/office/drawing/2014/main" id="{9CAEE7F8-D263-DF8C-DDCE-079E6F7E6516}"/>
              </a:ext>
            </a:extLst>
          </p:cNvPr>
          <p:cNvSpPr>
            <a:spLocks noGrp="1"/>
          </p:cNvSpPr>
          <p:nvPr>
            <p:ph type="sldNum" sz="quarter" idx="5"/>
          </p:nvPr>
        </p:nvSpPr>
        <p:spPr/>
        <p:txBody>
          <a:bodyPr/>
          <a:lstStyle/>
          <a:p>
            <a:fld id="{B24D63EC-B60C-4478-AE11-EE3D78874FC4}" type="slidenum">
              <a:rPr lang="en-US" smtClean="0"/>
              <a:pPr/>
              <a:t>29</a:t>
            </a:fld>
            <a:endParaRPr lang="en-US"/>
          </a:p>
        </p:txBody>
      </p:sp>
    </p:spTree>
    <p:extLst>
      <p:ext uri="{BB962C8B-B14F-4D97-AF65-F5344CB8AC3E}">
        <p14:creationId xmlns:p14="http://schemas.microsoft.com/office/powerpoint/2010/main" val="294840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3650-45E0-EA1F-CA34-2CF910704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8C444-2A0C-340B-FA46-CC746B423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602FB6-7387-6C24-8005-7B56706970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EC764F-F34C-3CCA-C514-2A7DDDC314CB}"/>
              </a:ext>
            </a:extLst>
          </p:cNvPr>
          <p:cNvSpPr>
            <a:spLocks noGrp="1"/>
          </p:cNvSpPr>
          <p:nvPr>
            <p:ph type="sldNum" sz="quarter" idx="5"/>
          </p:nvPr>
        </p:nvSpPr>
        <p:spPr/>
        <p:txBody>
          <a:bodyPr/>
          <a:lstStyle/>
          <a:p>
            <a:fld id="{B24D63EC-B60C-4478-AE11-EE3D78874FC4}" type="slidenum">
              <a:rPr lang="en-US" smtClean="0"/>
              <a:pPr/>
              <a:t>30</a:t>
            </a:fld>
            <a:endParaRPr lang="en-US"/>
          </a:p>
        </p:txBody>
      </p:sp>
    </p:spTree>
    <p:extLst>
      <p:ext uri="{BB962C8B-B14F-4D97-AF65-F5344CB8AC3E}">
        <p14:creationId xmlns:p14="http://schemas.microsoft.com/office/powerpoint/2010/main" val="3086538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7A0CF-7B4D-933A-AF88-9D6E5F2BF1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36EF5-A29D-3897-95BC-454C49C10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91F74B-169A-337E-6F60-F163CE1CAF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DDD97E-453B-9931-9742-D04B09567349}"/>
              </a:ext>
            </a:extLst>
          </p:cNvPr>
          <p:cNvSpPr>
            <a:spLocks noGrp="1"/>
          </p:cNvSpPr>
          <p:nvPr>
            <p:ph type="sldNum" sz="quarter" idx="5"/>
          </p:nvPr>
        </p:nvSpPr>
        <p:spPr/>
        <p:txBody>
          <a:bodyPr/>
          <a:lstStyle/>
          <a:p>
            <a:fld id="{B24D63EC-B60C-4478-AE11-EE3D78874FC4}" type="slidenum">
              <a:rPr lang="en-US" smtClean="0"/>
              <a:pPr/>
              <a:t>31</a:t>
            </a:fld>
            <a:endParaRPr lang="en-US"/>
          </a:p>
        </p:txBody>
      </p:sp>
    </p:spTree>
    <p:extLst>
      <p:ext uri="{BB962C8B-B14F-4D97-AF65-F5344CB8AC3E}">
        <p14:creationId xmlns:p14="http://schemas.microsoft.com/office/powerpoint/2010/main" val="2529045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7D4E3-DBFF-059C-C81F-6F719A2CBA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E3EC3-6F30-6931-44ED-F990EACF1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60064F-8EDD-34C6-B216-6888E63000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FCEC47-A3AE-64C1-F133-E855D42AFEF9}"/>
              </a:ext>
            </a:extLst>
          </p:cNvPr>
          <p:cNvSpPr>
            <a:spLocks noGrp="1"/>
          </p:cNvSpPr>
          <p:nvPr>
            <p:ph type="sldNum" sz="quarter" idx="5"/>
          </p:nvPr>
        </p:nvSpPr>
        <p:spPr/>
        <p:txBody>
          <a:bodyPr/>
          <a:lstStyle/>
          <a:p>
            <a:fld id="{B24D63EC-B60C-4478-AE11-EE3D78874FC4}" type="slidenum">
              <a:rPr lang="en-US" smtClean="0"/>
              <a:pPr/>
              <a:t>32</a:t>
            </a:fld>
            <a:endParaRPr lang="en-US"/>
          </a:p>
        </p:txBody>
      </p:sp>
    </p:spTree>
    <p:extLst>
      <p:ext uri="{BB962C8B-B14F-4D97-AF65-F5344CB8AC3E}">
        <p14:creationId xmlns:p14="http://schemas.microsoft.com/office/powerpoint/2010/main" val="3920879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83BC3-B81C-0552-E14E-7CDDEDEA3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070B6-2E81-2754-27CD-086304A3AF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D88DA-2583-7386-B8F5-5FA656391C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4CCA8B-EA49-DCB6-9030-373B113505B2}"/>
              </a:ext>
            </a:extLst>
          </p:cNvPr>
          <p:cNvSpPr>
            <a:spLocks noGrp="1"/>
          </p:cNvSpPr>
          <p:nvPr>
            <p:ph type="sldNum" sz="quarter" idx="5"/>
          </p:nvPr>
        </p:nvSpPr>
        <p:spPr/>
        <p:txBody>
          <a:bodyPr/>
          <a:lstStyle/>
          <a:p>
            <a:fld id="{B24D63EC-B60C-4478-AE11-EE3D78874FC4}" type="slidenum">
              <a:rPr lang="en-US" smtClean="0"/>
              <a:pPr/>
              <a:t>33</a:t>
            </a:fld>
            <a:endParaRPr lang="en-US"/>
          </a:p>
        </p:txBody>
      </p:sp>
    </p:spTree>
    <p:extLst>
      <p:ext uri="{BB962C8B-B14F-4D97-AF65-F5344CB8AC3E}">
        <p14:creationId xmlns:p14="http://schemas.microsoft.com/office/powerpoint/2010/main" val="68287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on how this is easier for women than for men.</a:t>
            </a:r>
          </a:p>
          <a:p>
            <a:endParaRPr lang="en-US" dirty="0"/>
          </a:p>
          <a:p>
            <a:r>
              <a:rPr lang="en-US" dirty="0"/>
              <a:t>King Jesus seeks a relationship with men like that of King David with his "Mighty Men" described in 2Sam.</a:t>
            </a:r>
          </a:p>
        </p:txBody>
      </p:sp>
      <p:sp>
        <p:nvSpPr>
          <p:cNvPr id="4" name="Slide Number Placeholder 3"/>
          <p:cNvSpPr>
            <a:spLocks noGrp="1"/>
          </p:cNvSpPr>
          <p:nvPr>
            <p:ph type="sldNum" sz="quarter" idx="5"/>
          </p:nvPr>
        </p:nvSpPr>
        <p:spPr/>
        <p:txBody>
          <a:bodyPr/>
          <a:lstStyle/>
          <a:p>
            <a:fld id="{B24D63EC-B60C-4478-AE11-EE3D78874FC4}" type="slidenum">
              <a:rPr lang="en-US" smtClean="0"/>
              <a:pPr/>
              <a:t>34</a:t>
            </a:fld>
            <a:endParaRPr lang="en-US"/>
          </a:p>
        </p:txBody>
      </p:sp>
    </p:spTree>
    <p:extLst>
      <p:ext uri="{BB962C8B-B14F-4D97-AF65-F5344CB8AC3E}">
        <p14:creationId xmlns:p14="http://schemas.microsoft.com/office/powerpoint/2010/main" val="3872771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A25F7-9FC2-EE9B-87E6-933193BA88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C3422D-707E-D1F9-618E-8729AF37A6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98E87-B20B-19DE-6413-5CF45E0BE25C}"/>
              </a:ext>
            </a:extLst>
          </p:cNvPr>
          <p:cNvSpPr>
            <a:spLocks noGrp="1"/>
          </p:cNvSpPr>
          <p:nvPr>
            <p:ph type="body" idx="1"/>
          </p:nvPr>
        </p:nvSpPr>
        <p:spPr/>
        <p:txBody>
          <a:bodyPr/>
          <a:lstStyle/>
          <a:p>
            <a:r>
              <a:rPr lang="en-US" dirty="0"/>
              <a:t>Comment on how this is easier for women than for men.</a:t>
            </a:r>
          </a:p>
          <a:p>
            <a:endParaRPr lang="en-US" dirty="0"/>
          </a:p>
          <a:p>
            <a:r>
              <a:rPr lang="en-US" dirty="0"/>
              <a:t>King Jesus seeks a relationship with men like that of King David with his "Mighty Men" described in 2Sam.</a:t>
            </a:r>
          </a:p>
        </p:txBody>
      </p:sp>
      <p:sp>
        <p:nvSpPr>
          <p:cNvPr id="4" name="Slide Number Placeholder 3">
            <a:extLst>
              <a:ext uri="{FF2B5EF4-FFF2-40B4-BE49-F238E27FC236}">
                <a16:creationId xmlns:a16="http://schemas.microsoft.com/office/drawing/2014/main" id="{BB1D72CE-3A40-0B56-373C-560ACECE81CA}"/>
              </a:ext>
            </a:extLst>
          </p:cNvPr>
          <p:cNvSpPr>
            <a:spLocks noGrp="1"/>
          </p:cNvSpPr>
          <p:nvPr>
            <p:ph type="sldNum" sz="quarter" idx="5"/>
          </p:nvPr>
        </p:nvSpPr>
        <p:spPr/>
        <p:txBody>
          <a:bodyPr/>
          <a:lstStyle/>
          <a:p>
            <a:fld id="{B24D63EC-B60C-4478-AE11-EE3D78874FC4}" type="slidenum">
              <a:rPr lang="en-US" smtClean="0"/>
              <a:pPr/>
              <a:t>35</a:t>
            </a:fld>
            <a:endParaRPr lang="en-US"/>
          </a:p>
        </p:txBody>
      </p:sp>
    </p:spTree>
    <p:extLst>
      <p:ext uri="{BB962C8B-B14F-4D97-AF65-F5344CB8AC3E}">
        <p14:creationId xmlns:p14="http://schemas.microsoft.com/office/powerpoint/2010/main" val="2359432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36</a:t>
            </a:fld>
            <a:endParaRPr lang="en-US"/>
          </a:p>
        </p:txBody>
      </p:sp>
    </p:spTree>
    <p:extLst>
      <p:ext uri="{BB962C8B-B14F-4D97-AF65-F5344CB8AC3E}">
        <p14:creationId xmlns:p14="http://schemas.microsoft.com/office/powerpoint/2010/main" val="2562059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sz="1800"/>
          </a:p>
        </p:txBody>
      </p:sp>
      <p:sp>
        <p:nvSpPr>
          <p:cNvPr id="15" name="Date Placeholder 14"/>
          <p:cNvSpPr>
            <a:spLocks noGrp="1"/>
          </p:cNvSpPr>
          <p:nvPr>
            <p:ph type="dt" sz="half" idx="10"/>
          </p:nvPr>
        </p:nvSpPr>
        <p:spPr/>
        <p:txBody>
          <a:bodyPr/>
          <a:lstStyle/>
          <a:p>
            <a:fld id="{CF88D965-9388-48F5-B66F-E8F4216C27BD}" type="datetimeFigureOut">
              <a:rPr lang="en-US" smtClean="0"/>
              <a:pPr/>
              <a:t>10/23/26</a:t>
            </a:fld>
            <a:endParaRPr lang="en-US"/>
          </a:p>
        </p:txBody>
      </p:sp>
      <p:sp>
        <p:nvSpPr>
          <p:cNvPr id="16" name="Slide Number Placeholder 15"/>
          <p:cNvSpPr>
            <a:spLocks noGrp="1"/>
          </p:cNvSpPr>
          <p:nvPr>
            <p:ph type="sldNum" sz="quarter" idx="11"/>
          </p:nvPr>
        </p:nvSpPr>
        <p:spPr/>
        <p:txBody>
          <a:bodyPr/>
          <a:lstStyle/>
          <a:p>
            <a:fld id="{CFFBAF10-EBCA-44EF-9856-6F982F169D49}"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CF88D965-9388-48F5-B66F-E8F4216C27BD}" type="datetimeFigureOut">
              <a:rPr lang="en-US" smtClean="0"/>
              <a:pPr/>
              <a:t>10/23/26</a:t>
            </a:fld>
            <a:endParaRPr lang="en-US"/>
          </a:p>
        </p:txBody>
      </p:sp>
      <p:sp>
        <p:nvSpPr>
          <p:cNvPr id="15" name="Slide Number Placeholder 14"/>
          <p:cNvSpPr>
            <a:spLocks noGrp="1"/>
          </p:cNvSpPr>
          <p:nvPr>
            <p:ph type="sldNum" sz="quarter" idx="15"/>
          </p:nvPr>
        </p:nvSpPr>
        <p:spPr/>
        <p:txBody>
          <a:bodyPr/>
          <a:lstStyle>
            <a:lvl1pPr algn="ctr">
              <a:defRPr/>
            </a:lvl1pPr>
          </a:lstStyle>
          <a:p>
            <a:fld id="{CFFBAF10-EBCA-44EF-9856-6F982F169D49}"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F88D965-9388-48F5-B66F-E8F4216C27BD}"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F88D965-9388-48F5-B66F-E8F4216C27BD}" type="datetimeFigureOut">
              <a:rPr lang="en-US" smtClean="0"/>
              <a:pPr/>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609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6197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CFFBAF10-EBCA-44EF-9856-6F982F169D49}"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CF88D965-9388-48F5-B66F-E8F4216C27BD}" type="datetimeFigureOut">
              <a:rPr lang="en-US" smtClean="0"/>
              <a:pPr/>
              <a:t>10/23/26</a:t>
            </a:fld>
            <a:endParaRPr lang="en-US"/>
          </a:p>
        </p:txBody>
      </p: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6199717"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609600" y="155448"/>
            <a:ext cx="109728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88D965-9388-48F5-B66F-E8F4216C27BD}" type="datetimeFigureOut">
              <a:rPr lang="en-US" smtClean="0"/>
              <a:pPr/>
              <a:t>10/23/26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8D965-9388-48F5-B66F-E8F4216C27BD}" type="datetimeFigureOut">
              <a:rPr lang="en-US" smtClean="0"/>
              <a:pPr/>
              <a:t>10/23/26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CF88D965-9388-48F5-B66F-E8F4216C27BD}" type="datetimeFigureOut">
              <a:rPr lang="en-US" smtClean="0"/>
              <a:pPr/>
              <a:t>10/23/26</a:t>
            </a:fld>
            <a:endParaRPr lang="en-US"/>
          </a:p>
        </p:txBody>
      </p:sp>
      <p:sp>
        <p:nvSpPr>
          <p:cNvPr id="9" name="Slide Number Placeholder 8"/>
          <p:cNvSpPr>
            <a:spLocks noGrp="1"/>
          </p:cNvSpPr>
          <p:nvPr>
            <p:ph type="sldNum" sz="quarter" idx="15"/>
          </p:nvPr>
        </p:nvSpPr>
        <p:spPr/>
        <p:txBody>
          <a:bodyPr/>
          <a:lstStyle/>
          <a:p>
            <a:fld id="{CFFBAF10-EBCA-44EF-9856-6F982F169D49}"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CF88D965-9388-48F5-B66F-E8F4216C27BD}" type="datetimeFigureOut">
              <a:rPr lang="en-US" smtClean="0"/>
              <a:pPr/>
              <a:t>10/23/26</a:t>
            </a:fld>
            <a:endParaRPr lang="en-US"/>
          </a:p>
        </p:txBody>
      </p:sp>
      <p:sp>
        <p:nvSpPr>
          <p:cNvPr id="9" name="Slide Number Placeholder 8"/>
          <p:cNvSpPr>
            <a:spLocks noGrp="1"/>
          </p:cNvSpPr>
          <p:nvPr>
            <p:ph type="sldNum" sz="quarter" idx="11"/>
          </p:nvPr>
        </p:nvSpPr>
        <p:spPr/>
        <p:txBody>
          <a:bodyPr/>
          <a:lstStyle/>
          <a:p>
            <a:fld id="{CFFBAF10-EBCA-44EF-9856-6F982F169D49}"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F88D965-9388-48F5-B66F-E8F4216C27BD}"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F88D965-9388-48F5-B66F-E8F4216C27BD}"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fld id="{CF88D965-9388-48F5-B66F-E8F4216C27BD}" type="datetimeFigureOut">
              <a:rPr lang="en-US" smtClean="0"/>
              <a:pPr/>
              <a:t>10/23/26</a:t>
            </a:fld>
            <a:endParaRPr lang="en-US"/>
          </a:p>
        </p:txBody>
      </p:sp>
      <p:sp>
        <p:nvSpPr>
          <p:cNvPr id="10" name="Footer Placeholder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FBAF10-EBCA-44EF-9856-6F982F169D49}" type="slidenum">
              <a:rPr lang="en-US" smtClean="0"/>
              <a:pPr/>
              <a:t>‹#›</a:t>
            </a:fld>
            <a:endParaRPr lang="en-US"/>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fade/>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hyperlink" Target="http://www.tmin.org/tminpages/Heaven.html"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dirty="0"/>
              <a:t>Those Things </a:t>
            </a:r>
            <a:r>
              <a:rPr lang="en-US" sz="3600" i="1" dirty="0"/>
              <a:t>Without Which</a:t>
            </a:r>
            <a:endParaRPr lang="en-US" sz="3600" dirty="0"/>
          </a:p>
          <a:p>
            <a:r>
              <a:rPr lang="en-US" sz="3600" dirty="0"/>
              <a:t>Heaven Would</a:t>
            </a:r>
            <a:r>
              <a:rPr lang="en-US" sz="3600" i="1" dirty="0"/>
              <a:t> Not </a:t>
            </a:r>
            <a:r>
              <a:rPr lang="en-US" sz="3600" dirty="0"/>
              <a:t>Be Heaven</a:t>
            </a:r>
          </a:p>
        </p:txBody>
      </p:sp>
      <p:sp>
        <p:nvSpPr>
          <p:cNvPr id="2" name="Title 1"/>
          <p:cNvSpPr>
            <a:spLocks noGrp="1"/>
          </p:cNvSpPr>
          <p:nvPr>
            <p:ph type="ctrTitle"/>
          </p:nvPr>
        </p:nvSpPr>
        <p:spPr/>
        <p:txBody>
          <a:bodyPr/>
          <a:lstStyle/>
          <a:p>
            <a:r>
              <a:rPr lang="en-US" sz="6000" dirty="0"/>
              <a:t>The </a:t>
            </a:r>
            <a:r>
              <a:rPr lang="en-US" sz="6000" i="1" dirty="0"/>
              <a:t>Sine Qua Non</a:t>
            </a:r>
            <a:r>
              <a:rPr lang="en-US" sz="6000" dirty="0"/>
              <a:t>s </a:t>
            </a:r>
            <a:br>
              <a:rPr lang="en-US" sz="6000" dirty="0"/>
            </a:br>
            <a:r>
              <a:rPr lang="en-US" sz="6000" dirty="0"/>
              <a:t>of Heaven</a:t>
            </a:r>
            <a:endParaRPr lang="en-US" dirty="0"/>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dirty="0"/>
              <a:t>Those Things </a:t>
            </a:r>
            <a:r>
              <a:rPr lang="en-US" sz="3600" i="1" dirty="0">
                <a:solidFill>
                  <a:srgbClr val="FFFF00"/>
                </a:solidFill>
              </a:rPr>
              <a:t>Without Which</a:t>
            </a:r>
            <a:endParaRPr lang="en-US" sz="3600" dirty="0">
              <a:solidFill>
                <a:srgbClr val="FFFF00"/>
              </a:solidFill>
            </a:endParaRPr>
          </a:p>
          <a:p>
            <a:r>
              <a:rPr lang="en-US" sz="3600" dirty="0"/>
              <a:t>Heaven Would</a:t>
            </a:r>
            <a:r>
              <a:rPr lang="en-US" sz="3600" i="1" dirty="0"/>
              <a:t> </a:t>
            </a:r>
            <a:r>
              <a:rPr lang="en-US" sz="3600" i="1" dirty="0">
                <a:solidFill>
                  <a:srgbClr val="FFFF00"/>
                </a:solidFill>
              </a:rPr>
              <a:t>Not</a:t>
            </a:r>
            <a:r>
              <a:rPr lang="en-US" sz="3600" i="1" dirty="0"/>
              <a:t> </a:t>
            </a:r>
            <a:r>
              <a:rPr lang="en-US" sz="3600" dirty="0"/>
              <a:t>Be Heaven</a:t>
            </a:r>
          </a:p>
        </p:txBody>
      </p:sp>
      <p:sp>
        <p:nvSpPr>
          <p:cNvPr id="2" name="Title 1"/>
          <p:cNvSpPr>
            <a:spLocks noGrp="1"/>
          </p:cNvSpPr>
          <p:nvPr>
            <p:ph type="ctrTitle"/>
          </p:nvPr>
        </p:nvSpPr>
        <p:spPr/>
        <p:txBody>
          <a:bodyPr/>
          <a:lstStyle/>
          <a:p>
            <a:r>
              <a:rPr lang="en-US" sz="6000" dirty="0"/>
              <a:t>The </a:t>
            </a:r>
            <a:r>
              <a:rPr lang="en-US" sz="6000" i="1" dirty="0"/>
              <a:t>Sine Qua Non</a:t>
            </a:r>
            <a:r>
              <a:rPr lang="en-US" sz="6000" dirty="0"/>
              <a:t>s </a:t>
            </a:r>
            <a:br>
              <a:rPr lang="en-US" sz="6000" dirty="0"/>
            </a:br>
            <a:r>
              <a:rPr lang="en-US" sz="6000" dirty="0"/>
              <a:t>of Heaven</a:t>
            </a:r>
            <a:endParaRPr lang="en-US" dirty="0"/>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p:cNvSpPr txBox="1">
            <a:spLocks/>
          </p:cNvSpPr>
          <p:nvPr/>
        </p:nvSpPr>
        <p:spPr>
          <a:xfrm>
            <a:off x="1981200" y="914400"/>
            <a:ext cx="6172200" cy="4114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defRPr/>
            </a:pPr>
            <a:r>
              <a:rPr lang="en-US" sz="4000" dirty="0">
                <a:ln>
                  <a:solidFill>
                    <a:srgbClr val="FFFF00"/>
                  </a:solidFill>
                </a:ln>
              </a:rPr>
              <a:t>Imagine you could eat as much as you wanted of anything you liked, without ill effects...</a:t>
            </a: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p:cNvPicPr>
            <a:picLocks noChangeAspect="1"/>
          </p:cNvPicPr>
          <p:nvPr/>
        </p:nvPicPr>
        <p:blipFill>
          <a:blip r:embed="rId2" cstate="print"/>
          <a:stretch>
            <a:fillRect/>
          </a:stretch>
        </p:blipFill>
        <p:spPr>
          <a:xfrm>
            <a:off x="8610600" y="1524001"/>
            <a:ext cx="1405798" cy="1000125"/>
          </a:xfrm>
          <a:prstGeom prst="rect">
            <a:avLst/>
          </a:prstGeom>
        </p:spPr>
      </p:pic>
      <p:pic>
        <p:nvPicPr>
          <p:cNvPr id="2" name="Picture 1" descr="cake-303232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426185"/>
            <a:ext cx="10854598" cy="5948034"/>
          </a:xfrm>
          <a:prstGeom prst="rect">
            <a:avLst/>
          </a:prstGeom>
        </p:spPr>
      </p:pic>
    </p:spTree>
    <p:extLst>
      <p:ext uri="{BB962C8B-B14F-4D97-AF65-F5344CB8AC3E}">
        <p14:creationId xmlns:p14="http://schemas.microsoft.com/office/powerpoint/2010/main" val="253896049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A704D-BD83-FDEF-1A63-C93348E43B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4EF80C-A69F-4301-F19C-5D33DB22C0B6}"/>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A14289F2-C72E-4FEA-7413-197A4BF82AC7}"/>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a:extLst>
              <a:ext uri="{FF2B5EF4-FFF2-40B4-BE49-F238E27FC236}">
                <a16:creationId xmlns:a16="http://schemas.microsoft.com/office/drawing/2014/main" id="{AA7BEFF2-44A1-39E2-0C61-2CCE15CE86EA}"/>
              </a:ext>
            </a:extLst>
          </p:cNvPr>
          <p:cNvSpPr txBox="1">
            <a:spLocks/>
          </p:cNvSpPr>
          <p:nvPr/>
        </p:nvSpPr>
        <p:spPr>
          <a:xfrm>
            <a:off x="1981200" y="914400"/>
            <a:ext cx="6172200" cy="4114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defRPr/>
            </a:pPr>
            <a:r>
              <a:rPr lang="en-US" sz="4000" dirty="0">
                <a:ln>
                  <a:solidFill>
                    <a:srgbClr val="FFFF00"/>
                  </a:solidFill>
                </a:ln>
              </a:rPr>
              <a:t>Imagine you could eat as much as you wanted of anything you liked, without ill effects...</a:t>
            </a:r>
          </a:p>
          <a:p>
            <a:pPr marL="514350" indent="-514350">
              <a:spcAft>
                <a:spcPts val="1800"/>
              </a:spcAft>
              <a:buClr>
                <a:srgbClr val="FFFF00"/>
              </a:buClr>
              <a:buSzPct val="85000"/>
              <a:buFont typeface="Wingdings" pitchFamily="2" charset="2"/>
              <a:buChar char="v"/>
              <a:defRPr/>
            </a:pPr>
            <a:r>
              <a:rPr lang="en-US" sz="4000" dirty="0">
                <a:ln>
                  <a:solidFill>
                    <a:srgbClr val="FFFF00"/>
                  </a:solidFill>
                </a:ln>
              </a:rPr>
              <a:t>so long as you ate alone.</a:t>
            </a: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370426272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35BAF-3224-568D-6B9C-6BADD2E410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ACA8ED-D378-F86C-A580-FBFCBA95A715}"/>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DDFD0C43-855D-9B83-FE19-7A592847CD05}"/>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a:extLst>
              <a:ext uri="{FF2B5EF4-FFF2-40B4-BE49-F238E27FC236}">
                <a16:creationId xmlns:a16="http://schemas.microsoft.com/office/drawing/2014/main" id="{5525347A-1CE2-C7BE-87F4-DF27486425DB}"/>
              </a:ext>
            </a:extLst>
          </p:cNvPr>
          <p:cNvSpPr txBox="1">
            <a:spLocks/>
          </p:cNvSpPr>
          <p:nvPr/>
        </p:nvSpPr>
        <p:spPr>
          <a:xfrm>
            <a:off x="1981200" y="914400"/>
            <a:ext cx="7061200" cy="4114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defRPr/>
            </a:pPr>
            <a:r>
              <a:rPr lang="en-US" sz="4000" dirty="0">
                <a:ln>
                  <a:solidFill>
                    <a:srgbClr val="FFFF00"/>
                  </a:solidFill>
                </a:ln>
              </a:rPr>
              <a:t>Imagine playing any sport you wanted, whenever  you wanted, and with a champion’s skill…</a:t>
            </a: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2423873688"/>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564FA-D9C4-CC78-DD8C-C765839336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C4566F-8D2A-97E5-C919-EEDC1B6FAD20}"/>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BD50C3AA-6ABB-6787-31D8-B268DFCF7F12}"/>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a:extLst>
              <a:ext uri="{FF2B5EF4-FFF2-40B4-BE49-F238E27FC236}">
                <a16:creationId xmlns:a16="http://schemas.microsoft.com/office/drawing/2014/main" id="{357D830B-2157-AE65-8B4F-63073F14C49D}"/>
              </a:ext>
            </a:extLst>
          </p:cNvPr>
          <p:cNvSpPr txBox="1">
            <a:spLocks/>
          </p:cNvSpPr>
          <p:nvPr/>
        </p:nvSpPr>
        <p:spPr>
          <a:xfrm>
            <a:off x="1981200" y="914400"/>
            <a:ext cx="7162800" cy="4876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defRPr/>
            </a:pPr>
            <a:r>
              <a:rPr lang="en-US" sz="4000" dirty="0">
                <a:ln>
                  <a:solidFill>
                    <a:srgbClr val="FFFF00"/>
                  </a:solidFill>
                </a:ln>
              </a:rPr>
              <a:t>Imagine playing any sport you wanted, whenever  you wanted, and with a champion’s skill…</a:t>
            </a:r>
          </a:p>
          <a:p>
            <a:pPr marL="514350" indent="-514350">
              <a:spcAft>
                <a:spcPts val="1800"/>
              </a:spcAft>
              <a:buClr>
                <a:srgbClr val="FFFF00"/>
              </a:buClr>
              <a:buSzPct val="85000"/>
              <a:buFont typeface="Wingdings" pitchFamily="2" charset="2"/>
              <a:buChar char="v"/>
              <a:defRPr/>
            </a:pPr>
            <a:r>
              <a:rPr lang="en-US" sz="4000" dirty="0">
                <a:ln>
                  <a:solidFill>
                    <a:srgbClr val="FFFF00"/>
                  </a:solidFill>
                </a:ln>
              </a:rPr>
              <a:t>but always against robots, with no spectators, and no one to talk to afterwards.</a:t>
            </a:r>
          </a:p>
          <a:p>
            <a:pPr marL="514350" indent="-514350">
              <a:spcAft>
                <a:spcPts val="1800"/>
              </a:spcAft>
              <a:buClr>
                <a:srgbClr val="FFFF00"/>
              </a:buClr>
              <a:buSzPct val="85000"/>
              <a:buFont typeface="Wingdings" pitchFamily="2" charset="2"/>
              <a:buChar char="v"/>
              <a:defRPr/>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253279983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D6908-A74A-5F21-6D08-E51B845B232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3DCD01-C08E-BB6B-90A6-C7A1D7928657}"/>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9FE5AE78-CA0A-82C1-9D0F-D771F1E63121}"/>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a:extLst>
              <a:ext uri="{FF2B5EF4-FFF2-40B4-BE49-F238E27FC236}">
                <a16:creationId xmlns:a16="http://schemas.microsoft.com/office/drawing/2014/main" id="{21E334DC-647D-134C-11AD-1B5152A6C00B}"/>
              </a:ext>
            </a:extLst>
          </p:cNvPr>
          <p:cNvSpPr txBox="1">
            <a:spLocks/>
          </p:cNvSpPr>
          <p:nvPr/>
        </p:nvSpPr>
        <p:spPr>
          <a:xfrm>
            <a:off x="1981200" y="914400"/>
            <a:ext cx="7162800" cy="4876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defRPr/>
            </a:pPr>
            <a:r>
              <a:rPr lang="en-US" sz="4000" dirty="0">
                <a:ln>
                  <a:solidFill>
                    <a:srgbClr val="FFFF00"/>
                  </a:solidFill>
                </a:ln>
              </a:rPr>
              <a:t>Imagine exploring breathtakingly beautiful worlds and discovering amazing creatures…</a:t>
            </a:r>
          </a:p>
          <a:p>
            <a:pPr marL="514350" indent="-514350">
              <a:spcAft>
                <a:spcPts val="1800"/>
              </a:spcAft>
              <a:buClr>
                <a:srgbClr val="FFFF00"/>
              </a:buClr>
              <a:buSzPct val="85000"/>
              <a:buFont typeface="Wingdings" pitchFamily="2" charset="2"/>
              <a:buChar char="v"/>
              <a:defRPr/>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1833382776"/>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2E2CA-94E0-A84C-7155-2B4AFD9D68F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E190650-944C-4A48-B11E-EFF57B6F58FF}"/>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D54BD3A1-10C6-9DD7-5BA9-99E056A5AE56}"/>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a:extLst>
              <a:ext uri="{FF2B5EF4-FFF2-40B4-BE49-F238E27FC236}">
                <a16:creationId xmlns:a16="http://schemas.microsoft.com/office/drawing/2014/main" id="{72EF5015-63B4-D255-018C-80D3F48E9372}"/>
              </a:ext>
            </a:extLst>
          </p:cNvPr>
          <p:cNvSpPr txBox="1">
            <a:spLocks/>
          </p:cNvSpPr>
          <p:nvPr/>
        </p:nvSpPr>
        <p:spPr>
          <a:xfrm>
            <a:off x="1981200" y="914400"/>
            <a:ext cx="7162800" cy="4876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defRPr/>
            </a:pPr>
            <a:r>
              <a:rPr lang="en-US" sz="4000" dirty="0">
                <a:ln>
                  <a:solidFill>
                    <a:srgbClr val="FFFF00"/>
                  </a:solidFill>
                </a:ln>
              </a:rPr>
              <a:t>Imagine exploring breathtakingly beautiful worlds and discovering amazing creatures…</a:t>
            </a:r>
          </a:p>
          <a:p>
            <a:pPr marL="514350" indent="-514350">
              <a:spcAft>
                <a:spcPts val="1800"/>
              </a:spcAft>
              <a:buClr>
                <a:srgbClr val="FFFF00"/>
              </a:buClr>
              <a:buSzPct val="85000"/>
              <a:buFont typeface="Wingdings" pitchFamily="2" charset="2"/>
              <a:buChar char="v"/>
              <a:defRPr/>
            </a:pPr>
            <a:r>
              <a:rPr lang="en-US" sz="4000" dirty="0">
                <a:ln>
                  <a:solidFill>
                    <a:srgbClr val="FFFF00"/>
                  </a:solidFill>
                </a:ln>
              </a:rPr>
              <a:t>but never being able to share your experiences.</a:t>
            </a:r>
          </a:p>
          <a:p>
            <a:pPr marL="514350" indent="-514350">
              <a:spcAft>
                <a:spcPts val="1800"/>
              </a:spcAft>
              <a:buClr>
                <a:srgbClr val="FFFF00"/>
              </a:buClr>
              <a:buSzPct val="85000"/>
              <a:buFont typeface="Wingdings" pitchFamily="2" charset="2"/>
              <a:buChar char="v"/>
              <a:defRPr/>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72474207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48A6A-29C3-6FA8-F18E-3F5ABCA70C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C1A686-093F-DD3D-289F-A792796F7A22}"/>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A10964C3-FEFC-B4D2-27A6-317FFE1E8E86}"/>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6C80C409-18ED-5212-FD0C-BD0C06AC7D06}"/>
              </a:ext>
            </a:extLst>
          </p:cNvPr>
          <p:cNvSpPr/>
          <p:nvPr/>
        </p:nvSpPr>
        <p:spPr>
          <a:xfrm>
            <a:off x="2623315" y="838200"/>
            <a:ext cx="52176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1:</a:t>
            </a:r>
          </a:p>
        </p:txBody>
      </p:sp>
      <p:sp>
        <p:nvSpPr>
          <p:cNvPr id="3" name="Content Placeholder 1">
            <a:extLst>
              <a:ext uri="{FF2B5EF4-FFF2-40B4-BE49-F238E27FC236}">
                <a16:creationId xmlns:a16="http://schemas.microsoft.com/office/drawing/2014/main" id="{3E18FC5E-9EEA-8793-FE6E-99854C322EFE}"/>
              </a:ext>
            </a:extLst>
          </p:cNvPr>
          <p:cNvSpPr>
            <a:spLocks noGrp="1"/>
          </p:cNvSpPr>
          <p:nvPr>
            <p:ph sz="quarter" idx="1"/>
          </p:nvPr>
        </p:nvSpPr>
        <p:spPr>
          <a:xfrm>
            <a:off x="2133600" y="2133600"/>
            <a:ext cx="6248400" cy="3581400"/>
          </a:xfrm>
        </p:spPr>
        <p:txBody>
          <a:bodyPr>
            <a:normAutofit/>
          </a:bodyPr>
          <a:lstStyle/>
          <a:p>
            <a:pPr algn="ctr">
              <a:spcAft>
                <a:spcPts val="2400"/>
              </a:spcAft>
              <a:buNone/>
            </a:pPr>
            <a:r>
              <a:rPr lang="en-US" sz="4400" dirty="0"/>
              <a:t>	PERSONAL RELATIONSHIP</a:t>
            </a:r>
            <a:endParaRPr lang="en-US" sz="3200" dirty="0"/>
          </a:p>
        </p:txBody>
      </p:sp>
    </p:spTree>
    <p:extLst>
      <p:ext uri="{BB962C8B-B14F-4D97-AF65-F5344CB8AC3E}">
        <p14:creationId xmlns:p14="http://schemas.microsoft.com/office/powerpoint/2010/main" val="144386266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634C0-3042-7242-6B4E-20A1E85800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F7DB6C-5261-B260-ECFD-8B91975786E0}"/>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EAAE20A3-7D1B-5700-1A0A-16A422DF3AEE}"/>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04A45028-7BA5-F474-86FD-3AF6688CE52B}"/>
              </a:ext>
            </a:extLst>
          </p:cNvPr>
          <p:cNvSpPr/>
          <p:nvPr/>
        </p:nvSpPr>
        <p:spPr>
          <a:xfrm>
            <a:off x="2623315" y="838200"/>
            <a:ext cx="52176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1:</a:t>
            </a:r>
          </a:p>
        </p:txBody>
      </p:sp>
      <p:sp>
        <p:nvSpPr>
          <p:cNvPr id="8" name="Content Placeholder 1">
            <a:extLst>
              <a:ext uri="{FF2B5EF4-FFF2-40B4-BE49-F238E27FC236}">
                <a16:creationId xmlns:a16="http://schemas.microsoft.com/office/drawing/2014/main" id="{45D70BFA-229C-F878-A3D5-5A4B88981C9B}"/>
              </a:ext>
            </a:extLst>
          </p:cNvPr>
          <p:cNvSpPr txBox="1">
            <a:spLocks/>
          </p:cNvSpPr>
          <p:nvPr/>
        </p:nvSpPr>
        <p:spPr>
          <a:xfrm>
            <a:off x="2133600" y="2133600"/>
            <a:ext cx="6248400" cy="4191000"/>
          </a:xfrm>
          <a:prstGeom prst="rect">
            <a:avLst/>
          </a:prstGeom>
        </p:spPr>
        <p:txBody>
          <a:bodyPr vert="horz">
            <a:no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a:spcAft>
                <a:spcPts val="2400"/>
              </a:spcAft>
              <a:buFont typeface="Wingdings 2"/>
              <a:buNone/>
            </a:pPr>
            <a:r>
              <a:rPr lang="en-US" sz="4400"/>
              <a:t>	Personal Relationship requires:</a:t>
            </a:r>
          </a:p>
          <a:p>
            <a:pPr>
              <a:spcAft>
                <a:spcPts val="2400"/>
              </a:spcAft>
              <a:buClr>
                <a:srgbClr val="FFFF00"/>
              </a:buClr>
              <a:buFont typeface="Wingdings" pitchFamily="2" charset="2"/>
              <a:buChar char="Ø"/>
            </a:pPr>
            <a:r>
              <a:rPr lang="en-US" sz="3600"/>
              <a:t> Continuity of unique 	identity (Revelation 2.17)</a:t>
            </a:r>
            <a:endParaRPr lang="en-US" sz="3600" dirty="0"/>
          </a:p>
        </p:txBody>
      </p:sp>
    </p:spTree>
    <p:extLst>
      <p:ext uri="{BB962C8B-B14F-4D97-AF65-F5344CB8AC3E}">
        <p14:creationId xmlns:p14="http://schemas.microsoft.com/office/powerpoint/2010/main" val="280054476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41CA8-DEB4-DE39-1CBC-8B0861118D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2A10B3C-A5AB-51A2-8103-285BD5B1ECF2}"/>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61B5A60A-498C-9125-8501-2FBE66279735}"/>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1387D503-3B0B-A5AB-A323-F51768FCF592}"/>
              </a:ext>
            </a:extLst>
          </p:cNvPr>
          <p:cNvSpPr/>
          <p:nvPr/>
        </p:nvSpPr>
        <p:spPr>
          <a:xfrm>
            <a:off x="2623315" y="838200"/>
            <a:ext cx="52176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1:</a:t>
            </a:r>
          </a:p>
        </p:txBody>
      </p:sp>
      <p:sp>
        <p:nvSpPr>
          <p:cNvPr id="8" name="Content Placeholder 1">
            <a:extLst>
              <a:ext uri="{FF2B5EF4-FFF2-40B4-BE49-F238E27FC236}">
                <a16:creationId xmlns:a16="http://schemas.microsoft.com/office/drawing/2014/main" id="{BA32421C-A828-64C4-5021-93A0C13A72A7}"/>
              </a:ext>
            </a:extLst>
          </p:cNvPr>
          <p:cNvSpPr txBox="1">
            <a:spLocks/>
          </p:cNvSpPr>
          <p:nvPr/>
        </p:nvSpPr>
        <p:spPr>
          <a:xfrm>
            <a:off x="2133600" y="2133600"/>
            <a:ext cx="6248400" cy="4191000"/>
          </a:xfrm>
          <a:prstGeom prst="rect">
            <a:avLst/>
          </a:prstGeom>
        </p:spPr>
        <p:txBody>
          <a:bodyPr vert="horz">
            <a:no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a:spcAft>
                <a:spcPts val="2400"/>
              </a:spcAft>
              <a:buFont typeface="Wingdings 2"/>
              <a:buNone/>
            </a:pPr>
            <a:r>
              <a:rPr lang="en-US" sz="4400" dirty="0"/>
              <a:t>	Personal Relationship requires:</a:t>
            </a:r>
          </a:p>
          <a:p>
            <a:pPr>
              <a:spcAft>
                <a:spcPts val="2400"/>
              </a:spcAft>
              <a:buClr>
                <a:srgbClr val="FFFF00"/>
              </a:buClr>
              <a:buFont typeface="Wingdings" pitchFamily="2" charset="2"/>
              <a:buChar char="Ø"/>
            </a:pPr>
            <a:r>
              <a:rPr lang="en-US" sz="3600" dirty="0"/>
              <a:t> Continuity of unique 	identity (Revelation 2.17)</a:t>
            </a:r>
          </a:p>
          <a:p>
            <a:pPr>
              <a:spcAft>
                <a:spcPts val="2400"/>
              </a:spcAft>
              <a:buClr>
                <a:srgbClr val="FFFF00"/>
              </a:buClr>
              <a:buFont typeface="Wingdings" pitchFamily="2" charset="2"/>
              <a:buChar char="Ø"/>
            </a:pPr>
            <a:r>
              <a:rPr lang="en-US" sz="3600" dirty="0"/>
              <a:t> Recognizability (Luke 16.9)</a:t>
            </a:r>
          </a:p>
        </p:txBody>
      </p:sp>
    </p:spTree>
    <p:extLst>
      <p:ext uri="{BB962C8B-B14F-4D97-AF65-F5344CB8AC3E}">
        <p14:creationId xmlns:p14="http://schemas.microsoft.com/office/powerpoint/2010/main" val="102309130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A661C-4ACA-9549-5E55-A69AE429CEA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F14A9D-9D7D-2FC4-5F55-85755C4590F6}"/>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D5006AD0-7F8E-E3BA-412C-FEB78C83DEF9}"/>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a:extLst>
              <a:ext uri="{FF2B5EF4-FFF2-40B4-BE49-F238E27FC236}">
                <a16:creationId xmlns:a16="http://schemas.microsoft.com/office/drawing/2014/main" id="{047D7717-DEBB-1F50-EB4A-D9D6DC921A8B}"/>
              </a:ext>
            </a:extLst>
          </p:cNvPr>
          <p:cNvSpPr txBox="1">
            <a:spLocks/>
          </p:cNvSpPr>
          <p:nvPr/>
        </p:nvSpPr>
        <p:spPr>
          <a:xfrm>
            <a:off x="1981200" y="914400"/>
            <a:ext cx="7162800" cy="4876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pPr>
            <a:r>
              <a:rPr lang="en-US" sz="4000" dirty="0">
                <a:ln>
                  <a:solidFill>
                    <a:srgbClr val="FFFF00"/>
                  </a:solidFill>
                </a:ln>
              </a:rPr>
              <a:t>What if Heaven had every conceivable pleasure except for love?</a:t>
            </a:r>
          </a:p>
          <a:p>
            <a:pPr>
              <a:spcAft>
                <a:spcPts val="1800"/>
              </a:spcAft>
              <a:buClr>
                <a:srgbClr val="FFFF00"/>
              </a:buClr>
              <a:buSzPct val="85000"/>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v"/>
              <a:defRPr/>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368261254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AC716-E483-B802-294A-AD1FC87962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08316A-1C7C-71F0-2DCD-3659E84448EB}"/>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07BFED07-AEE5-F020-DA0D-1ED8F0518DC5}"/>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9" name="Content Placeholder 1">
            <a:extLst>
              <a:ext uri="{FF2B5EF4-FFF2-40B4-BE49-F238E27FC236}">
                <a16:creationId xmlns:a16="http://schemas.microsoft.com/office/drawing/2014/main" id="{501987A0-11FD-A393-0D78-1F14035D729C}"/>
              </a:ext>
            </a:extLst>
          </p:cNvPr>
          <p:cNvSpPr txBox="1">
            <a:spLocks/>
          </p:cNvSpPr>
          <p:nvPr/>
        </p:nvSpPr>
        <p:spPr>
          <a:xfrm>
            <a:off x="1981200" y="914400"/>
            <a:ext cx="7162800" cy="4876800"/>
          </a:xfrm>
          <a:prstGeom prst="rect">
            <a:avLst/>
          </a:prstGeom>
          <a:effectLst>
            <a:glow rad="228600">
              <a:schemeClr val="accent3">
                <a:satMod val="175000"/>
                <a:alpha val="40000"/>
              </a:schemeClr>
            </a:glow>
          </a:effectLst>
        </p:spPr>
        <p:txBody>
          <a:bodyPr vert="horz">
            <a:noAutofit/>
          </a:bodyPr>
          <a:lstStyle/>
          <a:p>
            <a:pPr marL="514350" indent="-514350">
              <a:spcAft>
                <a:spcPts val="1800"/>
              </a:spcAft>
              <a:buClr>
                <a:srgbClr val="FFFF00"/>
              </a:buClr>
              <a:buSzPct val="85000"/>
              <a:buFont typeface="Wingdings" pitchFamily="2" charset="2"/>
              <a:buChar char="v"/>
            </a:pPr>
            <a:r>
              <a:rPr lang="en-US" sz="4000" dirty="0">
                <a:ln>
                  <a:solidFill>
                    <a:srgbClr val="FFFF00"/>
                  </a:solidFill>
                </a:ln>
              </a:rPr>
              <a:t>What if Heaven had every conceivable pleasure except for love?</a:t>
            </a:r>
          </a:p>
          <a:p>
            <a:pPr marL="514350" indent="-514350">
              <a:spcAft>
                <a:spcPts val="1800"/>
              </a:spcAft>
              <a:buClr>
                <a:srgbClr val="FFFF00"/>
              </a:buClr>
              <a:buSzPct val="85000"/>
              <a:buFont typeface="Wingdings" pitchFamily="2" charset="2"/>
              <a:buChar char="v"/>
            </a:pPr>
            <a:r>
              <a:rPr lang="en-US" sz="4000" dirty="0">
                <a:ln>
                  <a:solidFill>
                    <a:srgbClr val="FFFF00"/>
                  </a:solidFill>
                </a:ln>
              </a:rPr>
              <a:t>What if someone “loved” you, but had no interest in your thoughts and dreams?</a:t>
            </a:r>
          </a:p>
          <a:p>
            <a:pPr>
              <a:spcAft>
                <a:spcPts val="1800"/>
              </a:spcAft>
              <a:buClr>
                <a:srgbClr val="FFFF00"/>
              </a:buClr>
              <a:buSzPct val="85000"/>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v"/>
              <a:defRPr/>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17828390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6C805-316C-A6E1-6EA4-33DDD289CB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53B0EB-6EFD-A5A8-6389-8857C77872C1}"/>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F59FBB21-265B-4D3D-A6FE-A321A88D2AE4}"/>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D9603674-375E-459F-A458-C42375AE72A6}"/>
              </a:ext>
            </a:extLst>
          </p:cNvPr>
          <p:cNvSpPr/>
          <p:nvPr/>
        </p:nvSpPr>
        <p:spPr>
          <a:xfrm>
            <a:off x="2582439" y="838200"/>
            <a:ext cx="529939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2:</a:t>
            </a:r>
          </a:p>
        </p:txBody>
      </p:sp>
      <p:sp>
        <p:nvSpPr>
          <p:cNvPr id="3" name="Content Placeholder 1">
            <a:extLst>
              <a:ext uri="{FF2B5EF4-FFF2-40B4-BE49-F238E27FC236}">
                <a16:creationId xmlns:a16="http://schemas.microsoft.com/office/drawing/2014/main" id="{D5AA6EB5-9176-89E1-E19E-D9C33F6A6976}"/>
              </a:ext>
            </a:extLst>
          </p:cNvPr>
          <p:cNvSpPr>
            <a:spLocks noGrp="1"/>
          </p:cNvSpPr>
          <p:nvPr>
            <p:ph sz="quarter" idx="1"/>
          </p:nvPr>
        </p:nvSpPr>
        <p:spPr>
          <a:xfrm>
            <a:off x="2133600" y="2133600"/>
            <a:ext cx="6248400" cy="3581400"/>
          </a:xfrm>
        </p:spPr>
        <p:txBody>
          <a:bodyPr>
            <a:normAutofit/>
          </a:bodyPr>
          <a:lstStyle/>
          <a:p>
            <a:pPr algn="ctr">
              <a:spcAft>
                <a:spcPts val="2400"/>
              </a:spcAft>
              <a:buNone/>
            </a:pPr>
            <a:r>
              <a:rPr lang="en-US" sz="4400" dirty="0"/>
              <a:t>	INTIMACY</a:t>
            </a:r>
          </a:p>
          <a:p>
            <a:pPr algn="ctr">
              <a:spcAft>
                <a:spcPts val="2400"/>
              </a:spcAft>
              <a:buNone/>
            </a:pPr>
            <a:endParaRPr lang="en-US" sz="3200" dirty="0"/>
          </a:p>
        </p:txBody>
      </p:sp>
    </p:spTree>
    <p:extLst>
      <p:ext uri="{BB962C8B-B14F-4D97-AF65-F5344CB8AC3E}">
        <p14:creationId xmlns:p14="http://schemas.microsoft.com/office/powerpoint/2010/main" val="3684430663"/>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FC9B5-2C36-EFB5-9204-11E36160F2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AC41BF-F19C-A84C-FF4A-21A7299EFC2B}"/>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56EF023A-0D56-DA04-0540-309DBCCFC4A7}"/>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1219FE93-F7F9-DEF0-DB3F-1FF44E2627CB}"/>
              </a:ext>
            </a:extLst>
          </p:cNvPr>
          <p:cNvSpPr/>
          <p:nvPr/>
        </p:nvSpPr>
        <p:spPr>
          <a:xfrm>
            <a:off x="2582439" y="838200"/>
            <a:ext cx="529939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2:</a:t>
            </a:r>
          </a:p>
        </p:txBody>
      </p:sp>
      <p:sp>
        <p:nvSpPr>
          <p:cNvPr id="3" name="Content Placeholder 1">
            <a:extLst>
              <a:ext uri="{FF2B5EF4-FFF2-40B4-BE49-F238E27FC236}">
                <a16:creationId xmlns:a16="http://schemas.microsoft.com/office/drawing/2014/main" id="{3AFFE401-D55C-AB7C-09C8-BC6397F836DA}"/>
              </a:ext>
            </a:extLst>
          </p:cNvPr>
          <p:cNvSpPr>
            <a:spLocks noGrp="1"/>
          </p:cNvSpPr>
          <p:nvPr>
            <p:ph sz="quarter" idx="1"/>
          </p:nvPr>
        </p:nvSpPr>
        <p:spPr>
          <a:xfrm>
            <a:off x="2133600" y="2133600"/>
            <a:ext cx="6248400" cy="3581400"/>
          </a:xfrm>
        </p:spPr>
        <p:txBody>
          <a:bodyPr>
            <a:normAutofit/>
          </a:bodyPr>
          <a:lstStyle/>
          <a:p>
            <a:pPr algn="ctr">
              <a:spcAft>
                <a:spcPts val="2400"/>
              </a:spcAft>
              <a:buNone/>
            </a:pPr>
            <a:r>
              <a:rPr lang="en-US" sz="4400" dirty="0"/>
              <a:t>	INTIMACY</a:t>
            </a:r>
          </a:p>
          <a:p>
            <a:pPr marL="0" indent="0" algn="ctr">
              <a:spcBef>
                <a:spcPts val="0"/>
              </a:spcBef>
              <a:buNone/>
            </a:pPr>
            <a:r>
              <a:rPr lang="en-US" sz="4000" dirty="0">
                <a:ln>
                  <a:solidFill>
                    <a:srgbClr val="FFFF00"/>
                  </a:solidFill>
                </a:ln>
              </a:rPr>
              <a:t>To be completely loved while fully known.</a:t>
            </a:r>
          </a:p>
          <a:p>
            <a:pPr marL="0" indent="0" algn="ctr">
              <a:buNone/>
            </a:pPr>
            <a:r>
              <a:rPr lang="en-US" sz="2800" dirty="0"/>
              <a:t>(cf. 1 Corinthians 13.12b)</a:t>
            </a:r>
          </a:p>
          <a:p>
            <a:pPr algn="ctr">
              <a:spcAft>
                <a:spcPts val="2400"/>
              </a:spcAft>
              <a:buNone/>
            </a:pPr>
            <a:endParaRPr lang="en-US" sz="3200" dirty="0"/>
          </a:p>
        </p:txBody>
      </p:sp>
    </p:spTree>
    <p:extLst>
      <p:ext uri="{BB962C8B-B14F-4D97-AF65-F5344CB8AC3E}">
        <p14:creationId xmlns:p14="http://schemas.microsoft.com/office/powerpoint/2010/main" val="221296371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AED4C-5F56-8BB8-331B-0DDC9B949A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BD3BB8-7581-FB09-F1A1-3E9D5610842D}"/>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823A5371-CAB4-83ED-C3E3-A01EB1CD4D50}"/>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55840FC9-0E61-5D3C-6EDC-8E2A6DB6B1CD}"/>
              </a:ext>
            </a:extLst>
          </p:cNvPr>
          <p:cNvSpPr/>
          <p:nvPr/>
        </p:nvSpPr>
        <p:spPr>
          <a:xfrm>
            <a:off x="2582439" y="838200"/>
            <a:ext cx="529939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2:</a:t>
            </a:r>
          </a:p>
        </p:txBody>
      </p:sp>
      <p:sp>
        <p:nvSpPr>
          <p:cNvPr id="3" name="Content Placeholder 1">
            <a:extLst>
              <a:ext uri="{FF2B5EF4-FFF2-40B4-BE49-F238E27FC236}">
                <a16:creationId xmlns:a16="http://schemas.microsoft.com/office/drawing/2014/main" id="{72AB7E88-9DA4-A371-4B81-3B695A435DD6}"/>
              </a:ext>
            </a:extLst>
          </p:cNvPr>
          <p:cNvSpPr>
            <a:spLocks noGrp="1"/>
          </p:cNvSpPr>
          <p:nvPr>
            <p:ph sz="quarter" idx="1"/>
          </p:nvPr>
        </p:nvSpPr>
        <p:spPr>
          <a:xfrm>
            <a:off x="2133600" y="2133600"/>
            <a:ext cx="6248400" cy="3581400"/>
          </a:xfrm>
        </p:spPr>
        <p:txBody>
          <a:bodyPr>
            <a:normAutofit/>
          </a:bodyPr>
          <a:lstStyle/>
          <a:p>
            <a:pPr marL="0" indent="0" algn="ctr">
              <a:spcAft>
                <a:spcPts val="2400"/>
              </a:spcAft>
              <a:buNone/>
            </a:pPr>
            <a:r>
              <a:rPr lang="en-US" sz="4400" dirty="0">
                <a:ln>
                  <a:solidFill>
                    <a:srgbClr val="FFFF00"/>
                  </a:solidFill>
                </a:ln>
              </a:rPr>
              <a:t>Wait!</a:t>
            </a:r>
            <a:r>
              <a:rPr lang="en-US" sz="4400" dirty="0"/>
              <a:t>  We can’t even </a:t>
            </a:r>
            <a:r>
              <a:rPr lang="en-US" sz="4400" i="1" dirty="0"/>
              <a:t>know</a:t>
            </a:r>
            <a:r>
              <a:rPr lang="en-US" sz="4400" dirty="0"/>
              <a:t> </a:t>
            </a:r>
            <a:r>
              <a:rPr lang="en-US" sz="4400" i="1" dirty="0"/>
              <a:t>ourselves</a:t>
            </a:r>
            <a:r>
              <a:rPr lang="en-US" sz="4400" dirty="0"/>
              <a:t> intimately, apart from relationship with our Creator and Redeemer.</a:t>
            </a:r>
          </a:p>
        </p:txBody>
      </p:sp>
    </p:spTree>
    <p:extLst>
      <p:ext uri="{BB962C8B-B14F-4D97-AF65-F5344CB8AC3E}">
        <p14:creationId xmlns:p14="http://schemas.microsoft.com/office/powerpoint/2010/main" val="279269199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05BE6-A478-18F3-68F7-4D152B3480E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50D0B3B-E29D-FE62-E9B6-E0CE1E66971E}"/>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501FDAD1-0C27-2E8D-0917-7E966F3CC605}"/>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F9642FB7-FAC3-F176-AC04-ABECBEABB1F2}"/>
              </a:ext>
            </a:extLst>
          </p:cNvPr>
          <p:cNvSpPr/>
          <p:nvPr/>
        </p:nvSpPr>
        <p:spPr>
          <a:xfrm>
            <a:off x="2582439" y="838200"/>
            <a:ext cx="529939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2:</a:t>
            </a:r>
          </a:p>
        </p:txBody>
      </p:sp>
      <p:sp>
        <p:nvSpPr>
          <p:cNvPr id="3" name="Content Placeholder 1">
            <a:extLst>
              <a:ext uri="{FF2B5EF4-FFF2-40B4-BE49-F238E27FC236}">
                <a16:creationId xmlns:a16="http://schemas.microsoft.com/office/drawing/2014/main" id="{DE694465-51DE-2499-7D3F-1AE330323AE4}"/>
              </a:ext>
            </a:extLst>
          </p:cNvPr>
          <p:cNvSpPr>
            <a:spLocks noGrp="1"/>
          </p:cNvSpPr>
          <p:nvPr>
            <p:ph sz="quarter" idx="1"/>
          </p:nvPr>
        </p:nvSpPr>
        <p:spPr>
          <a:xfrm>
            <a:off x="2133600" y="2133600"/>
            <a:ext cx="6248400" cy="3581400"/>
          </a:xfrm>
        </p:spPr>
        <p:txBody>
          <a:bodyPr>
            <a:normAutofit/>
          </a:bodyPr>
          <a:lstStyle/>
          <a:p>
            <a:pPr marL="0" indent="0" algn="ctr">
              <a:spcAft>
                <a:spcPts val="2400"/>
              </a:spcAft>
              <a:buNone/>
            </a:pPr>
            <a:r>
              <a:rPr lang="en-US" sz="4400" dirty="0"/>
              <a:t>No one can really know themselves if they do not know their origin, purpose and destiny.</a:t>
            </a:r>
          </a:p>
        </p:txBody>
      </p:sp>
    </p:spTree>
    <p:extLst>
      <p:ext uri="{BB962C8B-B14F-4D97-AF65-F5344CB8AC3E}">
        <p14:creationId xmlns:p14="http://schemas.microsoft.com/office/powerpoint/2010/main" val="393517989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84365-E0D3-B3EA-D9FB-469D25928D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654173-1619-AD5E-D6B7-281D40517703}"/>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6E4CB446-4427-CE84-DF5C-037E4EED0A1D}"/>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F636C909-86C4-B9A9-48A7-79DB1BA3A385}"/>
              </a:ext>
            </a:extLst>
          </p:cNvPr>
          <p:cNvSpPr/>
          <p:nvPr/>
        </p:nvSpPr>
        <p:spPr>
          <a:xfrm>
            <a:off x="2582439" y="838200"/>
            <a:ext cx="529939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2:</a:t>
            </a:r>
          </a:p>
        </p:txBody>
      </p:sp>
      <p:sp>
        <p:nvSpPr>
          <p:cNvPr id="3" name="Content Placeholder 1">
            <a:extLst>
              <a:ext uri="{FF2B5EF4-FFF2-40B4-BE49-F238E27FC236}">
                <a16:creationId xmlns:a16="http://schemas.microsoft.com/office/drawing/2014/main" id="{0A30BF53-E4F3-5A89-22E7-E3E5DA1C4AD6}"/>
              </a:ext>
            </a:extLst>
          </p:cNvPr>
          <p:cNvSpPr>
            <a:spLocks noGrp="1"/>
          </p:cNvSpPr>
          <p:nvPr>
            <p:ph sz="quarter" idx="1"/>
          </p:nvPr>
        </p:nvSpPr>
        <p:spPr>
          <a:xfrm>
            <a:off x="1011588" y="2133600"/>
            <a:ext cx="8441100" cy="4038600"/>
          </a:xfrm>
        </p:spPr>
        <p:txBody>
          <a:bodyPr>
            <a:noAutofit/>
          </a:bodyPr>
          <a:lstStyle/>
          <a:p>
            <a:pPr marL="0" indent="0" algn="ctr">
              <a:spcAft>
                <a:spcPts val="2400"/>
              </a:spcAft>
              <a:buNone/>
            </a:pPr>
            <a:r>
              <a:rPr lang="en-US" sz="4400" dirty="0">
                <a:latin typeface="Constantia" panose="02030602050306030303" pitchFamily="18" charset="0"/>
              </a:rPr>
              <a:t>Ultimate intimacy is only possible through the One Who knows our heart, gave us our gifts, and planned our destiny.</a:t>
            </a:r>
          </a:p>
          <a:p>
            <a:pPr marL="0" indent="0" algn="ctr">
              <a:spcAft>
                <a:spcPts val="2400"/>
              </a:spcAft>
              <a:buNone/>
            </a:pPr>
            <a:r>
              <a:rPr lang="en-US" sz="3600" dirty="0">
                <a:latin typeface="Constantia" panose="02030602050306030303" pitchFamily="18" charset="0"/>
              </a:rPr>
              <a:t>(cf. Psalm 36.9)</a:t>
            </a:r>
          </a:p>
        </p:txBody>
      </p:sp>
    </p:spTree>
    <p:extLst>
      <p:ext uri="{BB962C8B-B14F-4D97-AF65-F5344CB8AC3E}">
        <p14:creationId xmlns:p14="http://schemas.microsoft.com/office/powerpoint/2010/main" val="35006500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A3A58-A59E-20CB-B87F-6BA765A92A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3C6C03-D87A-CE3E-5F9C-D6B870A32059}"/>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F68C56A4-3ED1-B04B-309C-AA6010111D66}"/>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E4FA3F29-22D7-9F12-1152-4439F0727E4A}"/>
              </a:ext>
            </a:extLst>
          </p:cNvPr>
          <p:cNvSpPr/>
          <p:nvPr/>
        </p:nvSpPr>
        <p:spPr>
          <a:xfrm>
            <a:off x="2582439" y="838200"/>
            <a:ext cx="529939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Sine Qua Non 3:</a:t>
            </a:r>
          </a:p>
        </p:txBody>
      </p:sp>
      <p:sp>
        <p:nvSpPr>
          <p:cNvPr id="3" name="Content Placeholder 1">
            <a:extLst>
              <a:ext uri="{FF2B5EF4-FFF2-40B4-BE49-F238E27FC236}">
                <a16:creationId xmlns:a16="http://schemas.microsoft.com/office/drawing/2014/main" id="{F536328C-0BF4-2EC6-4164-A1FE33FC958E}"/>
              </a:ext>
            </a:extLst>
          </p:cNvPr>
          <p:cNvSpPr>
            <a:spLocks noGrp="1"/>
          </p:cNvSpPr>
          <p:nvPr>
            <p:ph sz="quarter" idx="1"/>
          </p:nvPr>
        </p:nvSpPr>
        <p:spPr>
          <a:xfrm>
            <a:off x="2133600" y="2133600"/>
            <a:ext cx="6248400" cy="3581400"/>
          </a:xfrm>
        </p:spPr>
        <p:txBody>
          <a:bodyPr>
            <a:normAutofit/>
          </a:bodyPr>
          <a:lstStyle/>
          <a:p>
            <a:pPr marL="0" indent="0" algn="ctr">
              <a:spcAft>
                <a:spcPts val="2400"/>
              </a:spcAft>
              <a:buNone/>
            </a:pPr>
            <a:r>
              <a:rPr lang="en-US" sz="4400" dirty="0"/>
              <a:t>JESUS</a:t>
            </a:r>
          </a:p>
          <a:p>
            <a:pPr marL="0" indent="0" algn="ctr">
              <a:spcAft>
                <a:spcPts val="2400"/>
              </a:spcAft>
              <a:buNone/>
            </a:pPr>
            <a:r>
              <a:rPr lang="en-US" sz="4400" dirty="0">
                <a:ln>
                  <a:solidFill>
                    <a:srgbClr val="FFFF00"/>
                  </a:solidFill>
                </a:ln>
              </a:rPr>
              <a:t>Our infinite, omniscient Creator, and Redeemer.</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2384520585"/>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4C117-0FB3-33AA-A5BA-71D6FE30D0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8A3E1D-995F-5D8E-DE5E-300D2240EDE4}"/>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41797629-38C3-5C5A-9BAD-BA9790FAD35A}"/>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8" name="Content Placeholder 1">
            <a:extLst>
              <a:ext uri="{FF2B5EF4-FFF2-40B4-BE49-F238E27FC236}">
                <a16:creationId xmlns:a16="http://schemas.microsoft.com/office/drawing/2014/main" id="{8DE250C7-BB44-681B-81DD-728A51E87750}"/>
              </a:ext>
            </a:extLst>
          </p:cNvPr>
          <p:cNvSpPr txBox="1">
            <a:spLocks/>
          </p:cNvSpPr>
          <p:nvPr/>
        </p:nvSpPr>
        <p:spPr>
          <a:xfrm>
            <a:off x="1981200" y="914400"/>
            <a:ext cx="6172200" cy="4114800"/>
          </a:xfrm>
          <a:prstGeom prst="rect">
            <a:avLst/>
          </a:prstGeom>
          <a:effectLst>
            <a:glow rad="228600">
              <a:schemeClr val="accent3">
                <a:satMod val="175000"/>
                <a:alpha val="40000"/>
              </a:schemeClr>
            </a:glow>
          </a:effectLst>
        </p:spPr>
        <p:txBody>
          <a:bodyPr vert="horz">
            <a:noAutofit/>
          </a:bodyPr>
          <a:lstStyle/>
          <a:p>
            <a:pPr marL="514350" indent="-514350" algn="ctr">
              <a:spcAft>
                <a:spcPts val="1800"/>
              </a:spcAft>
              <a:buClr>
                <a:srgbClr val="FFFF00"/>
              </a:buClr>
              <a:buSzPct val="85000"/>
            </a:pPr>
            <a:r>
              <a:rPr lang="en-US" sz="4000" dirty="0"/>
              <a:t>JESUS</a:t>
            </a:r>
          </a:p>
          <a:p>
            <a:pPr marL="514350" indent="-514350">
              <a:spcAft>
                <a:spcPts val="1800"/>
              </a:spcAft>
              <a:buClr>
                <a:srgbClr val="FFFF00"/>
              </a:buClr>
              <a:buSzPct val="85000"/>
              <a:buFont typeface="Wingdings" pitchFamily="2" charset="2"/>
              <a:buChar char="Ø"/>
            </a:pPr>
            <a:r>
              <a:rPr lang="en-US" sz="4000" dirty="0">
                <a:ln>
                  <a:solidFill>
                    <a:srgbClr val="FFFF00"/>
                  </a:solidFill>
                </a:ln>
              </a:rPr>
              <a:t>Preceded Heaven.</a:t>
            </a:r>
          </a:p>
          <a:p>
            <a:pPr marL="514350" indent="-514350">
              <a:spcAft>
                <a:spcPts val="1800"/>
              </a:spcAft>
              <a:buClr>
                <a:srgbClr val="FFFF00"/>
              </a:buClr>
              <a:buSzPct val="85000"/>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80499798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C121-F279-B59E-9426-9F467126B0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E85C1D-9E44-9E66-DF5D-94BCE8E9DEFE}"/>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8649131D-2C56-EC5C-4F62-FA8BD08B63F0}"/>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8" name="Content Placeholder 1">
            <a:extLst>
              <a:ext uri="{FF2B5EF4-FFF2-40B4-BE49-F238E27FC236}">
                <a16:creationId xmlns:a16="http://schemas.microsoft.com/office/drawing/2014/main" id="{2A23603C-1499-E321-95C9-E3E1D57E39B8}"/>
              </a:ext>
            </a:extLst>
          </p:cNvPr>
          <p:cNvSpPr txBox="1">
            <a:spLocks/>
          </p:cNvSpPr>
          <p:nvPr/>
        </p:nvSpPr>
        <p:spPr>
          <a:xfrm>
            <a:off x="1981200" y="914400"/>
            <a:ext cx="6172200" cy="4114800"/>
          </a:xfrm>
          <a:prstGeom prst="rect">
            <a:avLst/>
          </a:prstGeom>
          <a:effectLst>
            <a:glow rad="228600">
              <a:schemeClr val="accent3">
                <a:satMod val="175000"/>
                <a:alpha val="40000"/>
              </a:schemeClr>
            </a:glow>
          </a:effectLst>
        </p:spPr>
        <p:txBody>
          <a:bodyPr vert="horz">
            <a:noAutofit/>
          </a:bodyPr>
          <a:lstStyle/>
          <a:p>
            <a:pPr marL="514350" indent="-514350" algn="ctr">
              <a:spcAft>
                <a:spcPts val="1800"/>
              </a:spcAft>
              <a:buClr>
                <a:srgbClr val="FFFF00"/>
              </a:buClr>
              <a:buSzPct val="85000"/>
            </a:pPr>
            <a:r>
              <a:rPr lang="en-US" sz="4000" dirty="0"/>
              <a:t>JESUS</a:t>
            </a:r>
          </a:p>
          <a:p>
            <a:pPr marL="514350" indent="-514350">
              <a:spcAft>
                <a:spcPts val="1800"/>
              </a:spcAft>
              <a:buClr>
                <a:srgbClr val="FFFF00"/>
              </a:buClr>
              <a:buSzPct val="85000"/>
              <a:buFont typeface="Wingdings" pitchFamily="2" charset="2"/>
              <a:buChar char="Ø"/>
            </a:pPr>
            <a:r>
              <a:rPr lang="en-US" sz="4000" dirty="0">
                <a:ln>
                  <a:solidFill>
                    <a:srgbClr val="FFFF00"/>
                  </a:solidFill>
                </a:ln>
              </a:rPr>
              <a:t>Preceded Heaven.</a:t>
            </a:r>
          </a:p>
          <a:p>
            <a:pPr marL="514350" indent="-514350">
              <a:spcAft>
                <a:spcPts val="1800"/>
              </a:spcAft>
              <a:buClr>
                <a:srgbClr val="FFFF00"/>
              </a:buClr>
              <a:buSzPct val="85000"/>
              <a:buFont typeface="Wingdings" pitchFamily="2" charset="2"/>
              <a:buChar char="Ø"/>
            </a:pPr>
            <a:r>
              <a:rPr lang="en-US" sz="4000" dirty="0">
                <a:ln>
                  <a:solidFill>
                    <a:srgbClr val="FFFF00"/>
                  </a:solidFill>
                </a:ln>
              </a:rPr>
              <a:t>Created Heaven and Earth (John 1.3).</a:t>
            </a:r>
          </a:p>
          <a:p>
            <a:pPr marL="514350" indent="-514350">
              <a:spcAft>
                <a:spcPts val="1800"/>
              </a:spcAft>
              <a:buClr>
                <a:srgbClr val="FFFF00"/>
              </a:buClr>
              <a:buSzPct val="85000"/>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386891420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FB518-9A82-CB0E-0A0D-487E415585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7C1DFA-0F7B-8F05-D314-F2A25B41F28F}"/>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90492E29-FEB8-2434-C092-B5E09BA91F71}"/>
              </a:ext>
            </a:extLst>
          </p:cNvPr>
          <p:cNvPicPr>
            <a:picLocks noChangeAspect="1"/>
          </p:cNvPicPr>
          <p:nvPr/>
        </p:nvPicPr>
        <p:blipFill>
          <a:blip r:embed="rId2" cstate="print"/>
          <a:stretch>
            <a:fillRect/>
          </a:stretch>
        </p:blipFill>
        <p:spPr>
          <a:xfrm>
            <a:off x="9660301" y="1555898"/>
            <a:ext cx="1405798" cy="1000125"/>
          </a:xfrm>
          <a:prstGeom prst="rect">
            <a:avLst/>
          </a:prstGeom>
        </p:spPr>
      </p:pic>
      <p:sp>
        <p:nvSpPr>
          <p:cNvPr id="8" name="Content Placeholder 1">
            <a:extLst>
              <a:ext uri="{FF2B5EF4-FFF2-40B4-BE49-F238E27FC236}">
                <a16:creationId xmlns:a16="http://schemas.microsoft.com/office/drawing/2014/main" id="{BFFFB701-8971-B7E8-72A6-4BDEAA4A8F52}"/>
              </a:ext>
            </a:extLst>
          </p:cNvPr>
          <p:cNvSpPr txBox="1">
            <a:spLocks/>
          </p:cNvSpPr>
          <p:nvPr/>
        </p:nvSpPr>
        <p:spPr>
          <a:xfrm>
            <a:off x="1981200" y="914400"/>
            <a:ext cx="6172200" cy="4724400"/>
          </a:xfrm>
          <a:prstGeom prst="rect">
            <a:avLst/>
          </a:prstGeom>
          <a:effectLst>
            <a:glow rad="228600">
              <a:schemeClr val="accent3">
                <a:satMod val="175000"/>
                <a:alpha val="40000"/>
              </a:schemeClr>
            </a:glow>
          </a:effectLst>
        </p:spPr>
        <p:txBody>
          <a:bodyPr vert="horz">
            <a:noAutofit/>
          </a:bodyPr>
          <a:lstStyle/>
          <a:p>
            <a:pPr marL="514350" indent="-514350" algn="ctr">
              <a:spcAft>
                <a:spcPts val="1800"/>
              </a:spcAft>
              <a:buClr>
                <a:srgbClr val="FFFF00"/>
              </a:buClr>
              <a:buSzPct val="85000"/>
            </a:pPr>
            <a:r>
              <a:rPr lang="en-US" sz="4000" dirty="0"/>
              <a:t>JESUS</a:t>
            </a:r>
          </a:p>
          <a:p>
            <a:pPr marL="514350" indent="-514350">
              <a:spcAft>
                <a:spcPts val="1800"/>
              </a:spcAft>
              <a:buClr>
                <a:srgbClr val="FFFF00"/>
              </a:buClr>
              <a:buSzPct val="85000"/>
              <a:buFont typeface="Wingdings" pitchFamily="2" charset="2"/>
              <a:buChar char="Ø"/>
            </a:pPr>
            <a:r>
              <a:rPr lang="en-US" sz="4000" dirty="0">
                <a:ln>
                  <a:solidFill>
                    <a:srgbClr val="FFFF00"/>
                  </a:solidFill>
                </a:ln>
              </a:rPr>
              <a:t>Preceded Heaven.</a:t>
            </a:r>
          </a:p>
          <a:p>
            <a:pPr marL="514350" indent="-514350">
              <a:spcAft>
                <a:spcPts val="1800"/>
              </a:spcAft>
              <a:buClr>
                <a:srgbClr val="FFFF00"/>
              </a:buClr>
              <a:buSzPct val="85000"/>
              <a:buFont typeface="Wingdings" pitchFamily="2" charset="2"/>
              <a:buChar char="Ø"/>
            </a:pPr>
            <a:r>
              <a:rPr lang="en-US" sz="4000" dirty="0">
                <a:ln>
                  <a:solidFill>
                    <a:srgbClr val="FFFF00"/>
                  </a:solidFill>
                </a:ln>
              </a:rPr>
              <a:t>Created Heaven and Earth (John 1.3).</a:t>
            </a:r>
          </a:p>
          <a:p>
            <a:pPr marL="514350" indent="-514350">
              <a:spcAft>
                <a:spcPts val="1800"/>
              </a:spcAft>
              <a:buClr>
                <a:srgbClr val="FFFF00"/>
              </a:buClr>
              <a:buSzPct val="85000"/>
              <a:buFont typeface="Wingdings" pitchFamily="2" charset="2"/>
              <a:buChar char="Ø"/>
            </a:pPr>
            <a:r>
              <a:rPr lang="en-US" sz="4000" dirty="0">
                <a:ln>
                  <a:solidFill>
                    <a:srgbClr val="FFFF00"/>
                  </a:solidFill>
                </a:ln>
              </a:rPr>
              <a:t>Tied His eternal destiny to ours (John 1.14).</a:t>
            </a: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514350" indent="-514350">
              <a:spcAft>
                <a:spcPts val="1800"/>
              </a:spcAft>
              <a:buClr>
                <a:srgbClr val="FFFF00"/>
              </a:buClr>
              <a:buSzPct val="85000"/>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376527033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D5BCC-C9CB-288B-B1D4-3A1EA9B4C51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385E1F-C290-5A66-CDC8-4BB87D9A978B}"/>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1D89C05E-5896-2DCD-C6C5-98B9FFEC60E8}"/>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8" name="Content Placeholder 1">
            <a:extLst>
              <a:ext uri="{FF2B5EF4-FFF2-40B4-BE49-F238E27FC236}">
                <a16:creationId xmlns:a16="http://schemas.microsoft.com/office/drawing/2014/main" id="{C4E646E7-8F6D-5C71-1909-A97C4A6427AC}"/>
              </a:ext>
            </a:extLst>
          </p:cNvPr>
          <p:cNvSpPr txBox="1">
            <a:spLocks/>
          </p:cNvSpPr>
          <p:nvPr/>
        </p:nvSpPr>
        <p:spPr>
          <a:xfrm>
            <a:off x="1981200" y="914400"/>
            <a:ext cx="6172200" cy="4724400"/>
          </a:xfrm>
          <a:prstGeom prst="rect">
            <a:avLst/>
          </a:prstGeom>
          <a:effectLst>
            <a:glow rad="228600">
              <a:schemeClr val="accent3">
                <a:satMod val="175000"/>
                <a:alpha val="40000"/>
              </a:schemeClr>
            </a:glow>
          </a:effectLst>
        </p:spPr>
        <p:txBody>
          <a:bodyPr vert="horz">
            <a:noAutofit/>
          </a:bodyPr>
          <a:lstStyle/>
          <a:p>
            <a:pPr marL="514350" indent="-514350" algn="ctr">
              <a:spcAft>
                <a:spcPts val="1800"/>
              </a:spcAft>
              <a:buClr>
                <a:srgbClr val="FFFF00"/>
              </a:buClr>
              <a:buSzPct val="85000"/>
            </a:pPr>
            <a:r>
              <a:rPr lang="en-US" sz="4000" dirty="0"/>
              <a:t>JESUS</a:t>
            </a:r>
          </a:p>
          <a:p>
            <a:pPr marL="514350" indent="-514350">
              <a:spcAft>
                <a:spcPts val="1800"/>
              </a:spcAft>
              <a:buClr>
                <a:srgbClr val="FFFF00"/>
              </a:buClr>
              <a:buSzPct val="85000"/>
              <a:buFont typeface="Wingdings" pitchFamily="2" charset="2"/>
              <a:buChar char="Ø"/>
            </a:pPr>
            <a:r>
              <a:rPr lang="en-US" sz="4000" dirty="0">
                <a:ln>
                  <a:solidFill>
                    <a:srgbClr val="FFFF00"/>
                  </a:solidFill>
                </a:ln>
              </a:rPr>
              <a:t>Guarantees our eternal joy (Psalm 16.11).</a:t>
            </a:r>
          </a:p>
          <a:p>
            <a:pPr marL="514350" indent="-514350">
              <a:spcAft>
                <a:spcPts val="1800"/>
              </a:spcAft>
              <a:buClr>
                <a:srgbClr val="FFFF00"/>
              </a:buClr>
              <a:buSzPct val="85000"/>
              <a:buFont typeface="Wingdings" pitchFamily="2" charset="2"/>
              <a:buChar char="Ø"/>
            </a:pPr>
            <a:r>
              <a:rPr lang="en-US" sz="4000" dirty="0">
                <a:ln>
                  <a:solidFill>
                    <a:srgbClr val="FFFF00"/>
                  </a:solidFill>
                </a:ln>
              </a:rPr>
              <a:t>Endured the cross for the supreme joy of redeeming those He loves (Hebrews 12.2).</a:t>
            </a: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514350" indent="-514350">
              <a:spcAft>
                <a:spcPts val="1800"/>
              </a:spcAft>
              <a:buClr>
                <a:srgbClr val="FFFF00"/>
              </a:buClr>
              <a:buSzPct val="85000"/>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27617607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015BC-1823-1BEB-120E-71BDD1F16F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F9D83DC-5F22-AFE4-E4FA-50933884E8E6}"/>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821D95F2-3098-8ED5-169D-5420F0BBD2AB}"/>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8" name="Content Placeholder 1">
            <a:extLst>
              <a:ext uri="{FF2B5EF4-FFF2-40B4-BE49-F238E27FC236}">
                <a16:creationId xmlns:a16="http://schemas.microsoft.com/office/drawing/2014/main" id="{F88C580D-2883-E374-626C-6439B43ACB11}"/>
              </a:ext>
            </a:extLst>
          </p:cNvPr>
          <p:cNvSpPr txBox="1">
            <a:spLocks/>
          </p:cNvSpPr>
          <p:nvPr/>
        </p:nvSpPr>
        <p:spPr>
          <a:xfrm>
            <a:off x="1981200" y="914400"/>
            <a:ext cx="6172200" cy="4724400"/>
          </a:xfrm>
          <a:prstGeom prst="rect">
            <a:avLst/>
          </a:prstGeom>
          <a:effectLst>
            <a:glow rad="228600">
              <a:schemeClr val="accent3">
                <a:satMod val="175000"/>
                <a:alpha val="40000"/>
              </a:schemeClr>
            </a:glow>
          </a:effectLst>
        </p:spPr>
        <p:txBody>
          <a:bodyPr vert="horz">
            <a:noAutofit/>
          </a:bodyPr>
          <a:lstStyle/>
          <a:p>
            <a:pPr marL="514350" indent="-514350" algn="ctr">
              <a:spcAft>
                <a:spcPts val="1800"/>
              </a:spcAft>
              <a:buClr>
                <a:srgbClr val="FFFF00"/>
              </a:buClr>
              <a:buSzPct val="85000"/>
            </a:pPr>
            <a:r>
              <a:rPr lang="en-US" sz="4000" dirty="0"/>
              <a:t>JESUS</a:t>
            </a:r>
          </a:p>
          <a:p>
            <a:pPr marL="514350" indent="-514350" algn="ctr">
              <a:spcAft>
                <a:spcPts val="1800"/>
              </a:spcAft>
              <a:buClr>
                <a:srgbClr val="FFFF00"/>
              </a:buClr>
              <a:buSzPct val="85000"/>
            </a:pPr>
            <a:r>
              <a:rPr lang="en-US" sz="4000" dirty="0"/>
              <a:t>IS THE ULTIMATE</a:t>
            </a:r>
          </a:p>
          <a:p>
            <a:pPr marL="514350" indent="-514350" algn="ctr">
              <a:spcAft>
                <a:spcPts val="1800"/>
              </a:spcAft>
              <a:buClr>
                <a:srgbClr val="FFFF00"/>
              </a:buClr>
              <a:buSzPct val="85000"/>
            </a:pPr>
            <a:r>
              <a:rPr lang="en-US" sz="4000" i="1" dirty="0">
                <a:ln>
                  <a:solidFill>
                    <a:srgbClr val="FFFF00"/>
                  </a:solidFill>
                </a:ln>
              </a:rPr>
              <a:t>SINE QUA NON</a:t>
            </a:r>
          </a:p>
          <a:p>
            <a:pPr marL="514350" indent="-514350" algn="ctr">
              <a:spcAft>
                <a:spcPts val="1800"/>
              </a:spcAft>
              <a:buClr>
                <a:srgbClr val="FFFF00"/>
              </a:buClr>
              <a:buSzPct val="85000"/>
            </a:pPr>
            <a:r>
              <a:rPr lang="en-US" sz="4000" dirty="0"/>
              <a:t>OF HEAVEN.</a:t>
            </a:r>
            <a:endParaRPr lang="en-US" sz="4000" dirty="0">
              <a:ln>
                <a:solidFill>
                  <a:srgbClr val="FFFF00"/>
                </a:solidFill>
              </a:ln>
            </a:endParaRP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514350" indent="-514350">
              <a:spcAft>
                <a:spcPts val="1800"/>
              </a:spcAft>
              <a:buClr>
                <a:srgbClr val="FFFF00"/>
              </a:buClr>
              <a:buSzPct val="85000"/>
            </a:pPr>
            <a:endParaRPr lang="en-US" sz="4000" dirty="0">
              <a:ln>
                <a:solidFill>
                  <a:srgbClr val="FFFF00"/>
                </a:solidFill>
              </a:ln>
            </a:endParaRPr>
          </a:p>
          <a:p>
            <a:pPr marL="514350" indent="-514350">
              <a:spcAft>
                <a:spcPts val="1800"/>
              </a:spcAft>
              <a:buClr>
                <a:srgbClr val="FFFF00"/>
              </a:buClr>
              <a:buSzPct val="85000"/>
              <a:buFont typeface="Wingdings" pitchFamily="2" charset="2"/>
              <a:buChar char="Ø"/>
            </a:pPr>
            <a:endParaRPr lang="en-US" sz="4000" dirty="0">
              <a:ln>
                <a:solidFill>
                  <a:srgbClr val="FFFF00"/>
                </a:solidFill>
              </a:ln>
            </a:endParaRP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139936388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6B975-4A69-3912-8E98-85B8F84FA8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129EF6-A7E0-00E6-B13B-BA2382C573CE}"/>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BB6135FA-C973-D1F8-A431-3285D2E318DC}"/>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E1B3E5D6-A369-DE70-C0AF-CCA389ABD32C}"/>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AE8E0EAC-ABDC-0673-D952-6C6FA4A93B9F}"/>
              </a:ext>
            </a:extLst>
          </p:cNvPr>
          <p:cNvSpPr>
            <a:spLocks noGrp="1"/>
          </p:cNvSpPr>
          <p:nvPr>
            <p:ph sz="quarter" idx="1"/>
          </p:nvPr>
        </p:nvSpPr>
        <p:spPr>
          <a:xfrm>
            <a:off x="838199" y="2133600"/>
            <a:ext cx="8741047" cy="3581400"/>
          </a:xfrm>
        </p:spPr>
        <p:txBody>
          <a:bodyPr>
            <a:normAutofit/>
          </a:bodyPr>
          <a:lstStyle/>
          <a:p>
            <a:pPr marL="0" indent="0" algn="just">
              <a:spcAft>
                <a:spcPts val="2400"/>
              </a:spcAft>
              <a:buNone/>
            </a:pPr>
            <a:r>
              <a:rPr lang="en-US" sz="4000" dirty="0">
                <a:ln>
                  <a:solidFill>
                    <a:srgbClr val="FFFF00"/>
                  </a:solidFill>
                </a:ln>
              </a:rPr>
              <a:t>The reason for all creation is the overflow of the Father’s love for the Son. The </a:t>
            </a:r>
            <a:r>
              <a:rPr lang="en-US" sz="4000" i="1" dirty="0">
                <a:ln>
                  <a:solidFill>
                    <a:srgbClr val="FFFF00"/>
                  </a:solidFill>
                </a:ln>
              </a:rPr>
              <a:t>expression</a:t>
            </a:r>
            <a:r>
              <a:rPr lang="en-US" sz="4000" dirty="0">
                <a:ln>
                  <a:solidFill>
                    <a:srgbClr val="FFFF00"/>
                  </a:solidFill>
                </a:ln>
              </a:rPr>
              <a:t> of the Father’s love will be multiplied as He builds a suitable Bride for His Son.</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609994713"/>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4BFE5-C7FE-7C98-BC67-F0B6573257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5AEA7E-C231-ECB5-40CF-3B3F6187297E}"/>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E7C357BF-E19B-6319-A409-0AEE10A2233F}"/>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44463FB8-81FF-8676-994C-AC3DE99FDFA6}"/>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63B6DF81-D8E1-3E70-C716-254EA961DA24}"/>
              </a:ext>
            </a:extLst>
          </p:cNvPr>
          <p:cNvSpPr>
            <a:spLocks noGrp="1"/>
          </p:cNvSpPr>
          <p:nvPr>
            <p:ph sz="quarter" idx="1"/>
          </p:nvPr>
        </p:nvSpPr>
        <p:spPr>
          <a:xfrm>
            <a:off x="838199" y="1828800"/>
            <a:ext cx="8741047" cy="3886200"/>
          </a:xfrm>
        </p:spPr>
        <p:txBody>
          <a:bodyPr>
            <a:normAutofit fontScale="70000" lnSpcReduction="20000"/>
          </a:bodyPr>
          <a:lstStyle/>
          <a:p>
            <a:pPr marL="0" indent="0" algn="just">
              <a:spcAft>
                <a:spcPts val="2400"/>
              </a:spcAft>
              <a:buNone/>
            </a:pPr>
            <a:r>
              <a:rPr lang="en-US" sz="5100" dirty="0">
                <a:ln>
                  <a:solidFill>
                    <a:srgbClr val="FFFF00"/>
                  </a:solidFill>
                </a:ln>
              </a:rPr>
              <a:t>As the people of God, we are living out a cosmic courtship; we are preparing for a Jewish-type wedding.</a:t>
            </a:r>
          </a:p>
          <a:p>
            <a:pPr marL="742950" indent="-742950" algn="just">
              <a:spcAft>
                <a:spcPts val="2400"/>
              </a:spcAft>
              <a:buFont typeface="+mj-lt"/>
              <a:buAutoNum type="arabicPeriod"/>
            </a:pPr>
            <a:r>
              <a:rPr lang="en-US" sz="5100" dirty="0">
                <a:ln>
                  <a:solidFill>
                    <a:srgbClr val="FFFF00"/>
                  </a:solidFill>
                </a:ln>
              </a:rPr>
              <a:t>The “friend of the Bridegroom,” John the Baptist has already prepared the way and introduced the Bridegroom (John 3.29-30).</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4041836913"/>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5B5CD-D11F-E696-975F-04BD2288C2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2FD1F0-E3AC-B298-BCF7-E80DCFB424FA}"/>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56544048-C1D0-2FB9-7D1C-E573B551A90D}"/>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AFB4AD85-0203-BCCC-40CA-1BAE7A3E96E2}"/>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ACB1AFB8-A73B-7411-2787-A52C18CB0B56}"/>
              </a:ext>
            </a:extLst>
          </p:cNvPr>
          <p:cNvSpPr>
            <a:spLocks noGrp="1"/>
          </p:cNvSpPr>
          <p:nvPr>
            <p:ph sz="quarter" idx="1"/>
          </p:nvPr>
        </p:nvSpPr>
        <p:spPr>
          <a:xfrm>
            <a:off x="838199" y="2133600"/>
            <a:ext cx="8741047" cy="3581400"/>
          </a:xfrm>
        </p:spPr>
        <p:txBody>
          <a:bodyPr>
            <a:normAutofit/>
          </a:bodyPr>
          <a:lstStyle/>
          <a:p>
            <a:pPr marL="742950" indent="-742950" algn="just">
              <a:spcAft>
                <a:spcPts val="2400"/>
              </a:spcAft>
              <a:buFont typeface="+mj-lt"/>
              <a:buAutoNum type="arabicPeriod" startAt="2"/>
            </a:pPr>
            <a:r>
              <a:rPr lang="en-US" sz="4000" dirty="0">
                <a:ln>
                  <a:solidFill>
                    <a:srgbClr val="FFFF00"/>
                  </a:solidFill>
                </a:ln>
              </a:rPr>
              <a:t>By our Christian baptism we have received the traditional prenuptial immersion.</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2875560034"/>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03DD-A9AD-F7BE-5038-5A76CF2DB0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81A2C3-A39A-E308-02A4-3D8C2BE3C1CF}"/>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25CF0A66-1D00-B45E-A2B5-CF25D083536A}"/>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E2F2C287-F13B-E116-1E6E-51CB2EA9E940}"/>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605C04A5-A083-74E4-5CE5-834A940A0A26}"/>
              </a:ext>
            </a:extLst>
          </p:cNvPr>
          <p:cNvSpPr>
            <a:spLocks noGrp="1"/>
          </p:cNvSpPr>
          <p:nvPr>
            <p:ph sz="quarter" idx="1"/>
          </p:nvPr>
        </p:nvSpPr>
        <p:spPr>
          <a:xfrm>
            <a:off x="838199" y="2133600"/>
            <a:ext cx="8741047" cy="3581400"/>
          </a:xfrm>
        </p:spPr>
        <p:txBody>
          <a:bodyPr>
            <a:normAutofit/>
          </a:bodyPr>
          <a:lstStyle/>
          <a:p>
            <a:pPr marL="742950" indent="-742950" algn="just">
              <a:spcAft>
                <a:spcPts val="2400"/>
              </a:spcAft>
              <a:buFont typeface="+mj-lt"/>
              <a:buAutoNum type="arabicPeriod" startAt="3"/>
            </a:pPr>
            <a:r>
              <a:rPr lang="en-US" sz="4000" dirty="0">
                <a:ln>
                  <a:solidFill>
                    <a:srgbClr val="FFFF00"/>
                  </a:solidFill>
                </a:ln>
              </a:rPr>
              <a:t>The marriage contract, the “</a:t>
            </a:r>
            <a:r>
              <a:rPr lang="en-US" sz="4000" i="1" dirty="0">
                <a:ln>
                  <a:solidFill>
                    <a:srgbClr val="FFFF00"/>
                  </a:solidFill>
                </a:ln>
              </a:rPr>
              <a:t>Ketubah</a:t>
            </a:r>
            <a:r>
              <a:rPr lang="en-US" sz="4000" dirty="0">
                <a:ln>
                  <a:solidFill>
                    <a:srgbClr val="FFFF00"/>
                  </a:solidFill>
                </a:ln>
              </a:rPr>
              <a:t>,” has been presented by the Bridegroom in His “Sermon On The Mount.”</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20272530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1F28E-DE5E-370A-C2A8-04507421533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052CB1-0389-8432-4238-65D9B8EC7040}"/>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6ED31951-68CF-B290-1C96-73E9FFB9CF1A}"/>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F59B1B40-8F90-5941-6FAC-42D875D5E9DD}"/>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52E4806F-DD2B-9642-5E94-CA7AF21C3EA7}"/>
              </a:ext>
            </a:extLst>
          </p:cNvPr>
          <p:cNvSpPr>
            <a:spLocks noGrp="1"/>
          </p:cNvSpPr>
          <p:nvPr>
            <p:ph sz="quarter" idx="1"/>
          </p:nvPr>
        </p:nvSpPr>
        <p:spPr>
          <a:xfrm>
            <a:off x="838199" y="2133600"/>
            <a:ext cx="8741047" cy="3581400"/>
          </a:xfrm>
        </p:spPr>
        <p:txBody>
          <a:bodyPr>
            <a:normAutofit fontScale="92500"/>
          </a:bodyPr>
          <a:lstStyle/>
          <a:p>
            <a:pPr marL="742950" indent="-742950" algn="just">
              <a:spcAft>
                <a:spcPts val="2400"/>
              </a:spcAft>
              <a:buFont typeface="+mj-lt"/>
              <a:buAutoNum type="arabicPeriod" startAt="4"/>
            </a:pPr>
            <a:r>
              <a:rPr lang="en-US" sz="4000" dirty="0">
                <a:ln>
                  <a:solidFill>
                    <a:srgbClr val="FFFF00"/>
                  </a:solidFill>
                </a:ln>
              </a:rPr>
              <a:t>In our taking communion, we enact the betrothal (</a:t>
            </a:r>
            <a:r>
              <a:rPr lang="en-US" sz="4000" i="1" dirty="0">
                <a:ln>
                  <a:solidFill>
                    <a:srgbClr val="FFFF00"/>
                  </a:solidFill>
                </a:ln>
              </a:rPr>
              <a:t>eyrusin</a:t>
            </a:r>
            <a:r>
              <a:rPr lang="en-US" sz="4000" dirty="0">
                <a:ln>
                  <a:solidFill>
                    <a:srgbClr val="FFFF00"/>
                  </a:solidFill>
                </a:ln>
              </a:rPr>
              <a:t>) ceremony of sharing a cup of wine, and our betrothal is lived out in our continuing sanctification (</a:t>
            </a:r>
            <a:r>
              <a:rPr lang="en-US" sz="4000" i="1" dirty="0">
                <a:ln>
                  <a:solidFill>
                    <a:srgbClr val="FFFF00"/>
                  </a:solidFill>
                </a:ln>
              </a:rPr>
              <a:t>kiddushin</a:t>
            </a:r>
            <a:r>
              <a:rPr lang="en-US" sz="4000" dirty="0">
                <a:ln>
                  <a:solidFill>
                    <a:srgbClr val="FFFF00"/>
                  </a:solidFill>
                </a:ln>
              </a:rPr>
              <a:t>).</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97469175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40B6-9A24-C2CF-8641-C56AF2C8A1D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1DE6C7-B063-CBC6-CD54-89E57F5D1E0E}"/>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D7330605-2047-E170-3CEA-E74C8C2A0548}"/>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5A37C5EA-2D80-F214-B649-2C32E13ED3FB}"/>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C47358C8-6597-2C4C-BBC5-CAEB1DC40875}"/>
              </a:ext>
            </a:extLst>
          </p:cNvPr>
          <p:cNvSpPr>
            <a:spLocks noGrp="1"/>
          </p:cNvSpPr>
          <p:nvPr>
            <p:ph sz="quarter" idx="1"/>
          </p:nvPr>
        </p:nvSpPr>
        <p:spPr>
          <a:xfrm>
            <a:off x="838199" y="2133600"/>
            <a:ext cx="8741047" cy="3581400"/>
          </a:xfrm>
        </p:spPr>
        <p:txBody>
          <a:bodyPr>
            <a:normAutofit/>
          </a:bodyPr>
          <a:lstStyle/>
          <a:p>
            <a:pPr marL="742950" indent="-742950" algn="just">
              <a:spcAft>
                <a:spcPts val="2400"/>
              </a:spcAft>
              <a:buFont typeface="+mj-lt"/>
              <a:buAutoNum type="arabicPeriod" startAt="5"/>
            </a:pPr>
            <a:r>
              <a:rPr lang="en-US" sz="4000" dirty="0">
                <a:ln>
                  <a:solidFill>
                    <a:srgbClr val="FFFF00"/>
                  </a:solidFill>
                </a:ln>
              </a:rPr>
              <a:t>In the traditional manner, our Bridegroom has gone to prepare a place for us (John 14.2-3).</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166994043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EE0A-0C8F-B7D1-FABE-366FE7DA630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A88E5A-EF1C-0916-E815-CE0DDDDF63FA}"/>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8DF2ED69-4554-667F-3FD4-04A874DADF73}"/>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5EB71A9E-33D0-0401-DCBA-22490A828B01}"/>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ED3728F7-3362-8437-D268-FB1C5DF8D981}"/>
              </a:ext>
            </a:extLst>
          </p:cNvPr>
          <p:cNvSpPr>
            <a:spLocks noGrp="1"/>
          </p:cNvSpPr>
          <p:nvPr>
            <p:ph sz="quarter" idx="1"/>
          </p:nvPr>
        </p:nvSpPr>
        <p:spPr>
          <a:xfrm>
            <a:off x="838199" y="2133600"/>
            <a:ext cx="8741047" cy="3581400"/>
          </a:xfrm>
        </p:spPr>
        <p:txBody>
          <a:bodyPr>
            <a:normAutofit fontScale="92500"/>
          </a:bodyPr>
          <a:lstStyle/>
          <a:p>
            <a:pPr marL="742950" indent="-742950" algn="just">
              <a:spcAft>
                <a:spcPts val="2400"/>
              </a:spcAft>
              <a:buFont typeface="+mj-lt"/>
              <a:buAutoNum type="arabicPeriod" startAt="6"/>
            </a:pPr>
            <a:r>
              <a:rPr lang="en-US" sz="4000" dirty="0">
                <a:ln>
                  <a:solidFill>
                    <a:srgbClr val="FFFF00"/>
                  </a:solidFill>
                </a:ln>
              </a:rPr>
              <a:t>Our Bridegroom will return for us, according to the traditional “fetching of the Bride,” a tradition that provides the background for the parable of “The Ten Virgins” (Matthew 25.1-13).</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98272638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18B3A-6C58-E9D5-8E70-0FE88E2152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0001E5-EA3F-5887-1C92-9C36AAE07A91}"/>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652F3339-DBEF-E82E-4E89-534B5209E59F}"/>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2" name="Rectangle 1">
            <a:extLst>
              <a:ext uri="{FF2B5EF4-FFF2-40B4-BE49-F238E27FC236}">
                <a16:creationId xmlns:a16="http://schemas.microsoft.com/office/drawing/2014/main" id="{59EADDF5-903D-FE25-2049-609AA5DF56DF}"/>
              </a:ext>
            </a:extLst>
          </p:cNvPr>
          <p:cNvSpPr/>
          <p:nvPr/>
        </p:nvSpPr>
        <p:spPr>
          <a:xfrm>
            <a:off x="522177" y="762000"/>
            <a:ext cx="874104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i="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The Theology Of The Bride</a:t>
            </a:r>
          </a:p>
        </p:txBody>
      </p:sp>
      <p:sp>
        <p:nvSpPr>
          <p:cNvPr id="3" name="Content Placeholder 1">
            <a:extLst>
              <a:ext uri="{FF2B5EF4-FFF2-40B4-BE49-F238E27FC236}">
                <a16:creationId xmlns:a16="http://schemas.microsoft.com/office/drawing/2014/main" id="{01BF6FC5-859C-4CF2-5C56-02C0D2A50047}"/>
              </a:ext>
            </a:extLst>
          </p:cNvPr>
          <p:cNvSpPr>
            <a:spLocks noGrp="1"/>
          </p:cNvSpPr>
          <p:nvPr>
            <p:ph sz="quarter" idx="1"/>
          </p:nvPr>
        </p:nvSpPr>
        <p:spPr>
          <a:xfrm>
            <a:off x="838199" y="2133600"/>
            <a:ext cx="8741047" cy="3581400"/>
          </a:xfrm>
        </p:spPr>
        <p:txBody>
          <a:bodyPr>
            <a:normAutofit fontScale="92500" lnSpcReduction="20000"/>
          </a:bodyPr>
          <a:lstStyle/>
          <a:p>
            <a:pPr marL="742950" indent="-742950" algn="just">
              <a:spcAft>
                <a:spcPts val="2400"/>
              </a:spcAft>
              <a:buFont typeface="+mj-lt"/>
              <a:buAutoNum type="arabicPeriod" startAt="7"/>
            </a:pPr>
            <a:r>
              <a:rPr lang="en-US" sz="4000" dirty="0">
                <a:ln>
                  <a:solidFill>
                    <a:srgbClr val="FFFF00"/>
                  </a:solidFill>
                </a:ln>
              </a:rPr>
              <a:t>At last, the lavish wedding will take place, when God will turn the hill country around Jerusalem into a great plain (Zechariah 14.10), and the fiery cloud of His presence, the </a:t>
            </a:r>
            <a:r>
              <a:rPr lang="en-US" sz="4000" i="1" dirty="0">
                <a:ln>
                  <a:solidFill>
                    <a:srgbClr val="FFFF00"/>
                  </a:solidFill>
                </a:ln>
              </a:rPr>
              <a:t>Shekinah</a:t>
            </a:r>
            <a:r>
              <a:rPr lang="en-US" sz="4000" dirty="0">
                <a:ln>
                  <a:solidFill>
                    <a:srgbClr val="FFFF00"/>
                  </a:solidFill>
                </a:ln>
              </a:rPr>
              <a:t>, will serve as the wedding canopy (</a:t>
            </a:r>
            <a:r>
              <a:rPr lang="en-US" sz="4000" i="1" dirty="0">
                <a:ln>
                  <a:solidFill>
                    <a:srgbClr val="FFFF00"/>
                  </a:solidFill>
                </a:ln>
              </a:rPr>
              <a:t>chuppah</a:t>
            </a:r>
            <a:r>
              <a:rPr lang="en-US" sz="4000" dirty="0">
                <a:ln>
                  <a:solidFill>
                    <a:srgbClr val="FFFF00"/>
                  </a:solidFill>
                </a:ln>
              </a:rPr>
              <a:t>) over it all (Isaiah 4.5).</a:t>
            </a:r>
          </a:p>
          <a:p>
            <a:pPr algn="ctr">
              <a:spcAft>
                <a:spcPts val="2400"/>
              </a:spcAft>
              <a:buNone/>
            </a:pPr>
            <a:endParaRPr lang="en-US" sz="4400" dirty="0"/>
          </a:p>
          <a:p>
            <a:pPr algn="ctr">
              <a:spcAft>
                <a:spcPts val="2400"/>
              </a:spcAft>
              <a:buNone/>
            </a:pPr>
            <a:endParaRPr lang="en-US" sz="3200" dirty="0"/>
          </a:p>
        </p:txBody>
      </p:sp>
    </p:spTree>
    <p:extLst>
      <p:ext uri="{BB962C8B-B14F-4D97-AF65-F5344CB8AC3E}">
        <p14:creationId xmlns:p14="http://schemas.microsoft.com/office/powerpoint/2010/main" val="160998137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25CAF-F919-A725-96FC-ED802F773B6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A53C83-45BA-1534-E23C-22BA690FB443}"/>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6B33CC89-9A53-D78B-8A0C-291D78640DAC}"/>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8" name="Content Placeholder 1">
            <a:extLst>
              <a:ext uri="{FF2B5EF4-FFF2-40B4-BE49-F238E27FC236}">
                <a16:creationId xmlns:a16="http://schemas.microsoft.com/office/drawing/2014/main" id="{DDD3C7BE-4676-14D4-B9CE-C7C573596D4F}"/>
              </a:ext>
            </a:extLst>
          </p:cNvPr>
          <p:cNvSpPr txBox="1">
            <a:spLocks/>
          </p:cNvSpPr>
          <p:nvPr/>
        </p:nvSpPr>
        <p:spPr>
          <a:xfrm>
            <a:off x="1981200" y="914400"/>
            <a:ext cx="6172200" cy="5257800"/>
          </a:xfrm>
          <a:prstGeom prst="rect">
            <a:avLst/>
          </a:prstGeom>
          <a:effectLst>
            <a:glow rad="228600">
              <a:schemeClr val="accent3">
                <a:satMod val="175000"/>
                <a:alpha val="40000"/>
              </a:schemeClr>
            </a:glow>
          </a:effectLst>
        </p:spPr>
        <p:txBody>
          <a:bodyPr vert="horz">
            <a:noAutofit/>
          </a:bodyPr>
          <a:lstStyle/>
          <a:p>
            <a:pPr algn="ctr">
              <a:spcAft>
                <a:spcPts val="1800"/>
              </a:spcAft>
              <a:buClr>
                <a:srgbClr val="FFFF00"/>
              </a:buClr>
              <a:buSzPct val="85000"/>
            </a:pPr>
            <a:r>
              <a:rPr lang="en-US" sz="4000" dirty="0"/>
              <a:t>So, can we tune our hearts to Psalm 73.25?</a:t>
            </a:r>
          </a:p>
          <a:p>
            <a:pPr algn="ctr"/>
            <a:r>
              <a:rPr lang="en-US" sz="4000" dirty="0">
                <a:solidFill>
                  <a:srgbClr val="FFFF00"/>
                </a:solidFill>
              </a:rPr>
              <a:t>“Whom have I in heaven but you? </a:t>
            </a:r>
          </a:p>
          <a:p>
            <a:pPr algn="ctr"/>
            <a:r>
              <a:rPr lang="en-US" sz="4000" dirty="0">
                <a:solidFill>
                  <a:srgbClr val="FFFF00"/>
                </a:solidFill>
              </a:rPr>
              <a:t>And earth has nothing I desire besides you.”</a:t>
            </a:r>
          </a:p>
          <a:p>
            <a:pPr algn="ctr"/>
            <a:endParaRPr lang="en-US" sz="4000" dirty="0"/>
          </a:p>
          <a:p>
            <a:pPr algn="ctr"/>
            <a:r>
              <a:rPr lang="en-US" sz="4000" dirty="0">
                <a:solidFill>
                  <a:srgbClr val="FFFF00"/>
                </a:solidFill>
              </a:rPr>
              <a:t> </a:t>
            </a: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165575886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4697F-D633-F351-3E0B-7DB4915465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CF4192-06F1-96E8-ED0D-B027A65616BD}"/>
              </a:ext>
            </a:extLst>
          </p:cNvPr>
          <p:cNvSpPr>
            <a:spLocks noGrp="1"/>
          </p:cNvSpPr>
          <p:nvPr>
            <p:ph type="title"/>
          </p:nvPr>
        </p:nvSpPr>
        <p:spPr/>
        <p:txBody>
          <a:bodyPr>
            <a:normAutofit/>
          </a:bodyPr>
          <a:lstStyle/>
          <a:p>
            <a:pPr algn="ctr"/>
            <a:r>
              <a:rPr lang="en-US" dirty="0"/>
              <a:t>The</a:t>
            </a:r>
            <a:br>
              <a:rPr lang="en-US" dirty="0"/>
            </a:br>
            <a:r>
              <a:rPr lang="en-US" i="1" dirty="0"/>
              <a:t>Sine Qua Non</a:t>
            </a:r>
            <a:r>
              <a:rPr lang="en-US" dirty="0"/>
              <a:t>s</a:t>
            </a:r>
            <a:br>
              <a:rPr lang="en-US" dirty="0"/>
            </a:br>
            <a:r>
              <a:rPr lang="en-US" dirty="0"/>
              <a:t>Of  Heaven</a:t>
            </a:r>
            <a:endParaRPr lang="en-US" i="1" dirty="0"/>
          </a:p>
        </p:txBody>
      </p:sp>
      <p:pic>
        <p:nvPicPr>
          <p:cNvPr id="7" name="Picture 6" descr="crown.gif">
            <a:extLst>
              <a:ext uri="{FF2B5EF4-FFF2-40B4-BE49-F238E27FC236}">
                <a16:creationId xmlns:a16="http://schemas.microsoft.com/office/drawing/2014/main" id="{BDBCEB67-0D0F-F064-7BFE-9BC5DED67C9F}"/>
              </a:ext>
            </a:extLst>
          </p:cNvPr>
          <p:cNvPicPr>
            <a:picLocks noChangeAspect="1"/>
          </p:cNvPicPr>
          <p:nvPr/>
        </p:nvPicPr>
        <p:blipFill>
          <a:blip r:embed="rId3" cstate="print"/>
          <a:stretch>
            <a:fillRect/>
          </a:stretch>
        </p:blipFill>
        <p:spPr>
          <a:xfrm>
            <a:off x="9660301" y="1555898"/>
            <a:ext cx="1405798" cy="1000125"/>
          </a:xfrm>
          <a:prstGeom prst="rect">
            <a:avLst/>
          </a:prstGeom>
        </p:spPr>
      </p:pic>
      <p:sp>
        <p:nvSpPr>
          <p:cNvPr id="8" name="Content Placeholder 1">
            <a:extLst>
              <a:ext uri="{FF2B5EF4-FFF2-40B4-BE49-F238E27FC236}">
                <a16:creationId xmlns:a16="http://schemas.microsoft.com/office/drawing/2014/main" id="{A318FB63-AB35-7843-0F1A-95ECBBEE6B03}"/>
              </a:ext>
            </a:extLst>
          </p:cNvPr>
          <p:cNvSpPr txBox="1">
            <a:spLocks/>
          </p:cNvSpPr>
          <p:nvPr/>
        </p:nvSpPr>
        <p:spPr>
          <a:xfrm>
            <a:off x="1981200" y="914400"/>
            <a:ext cx="6172200" cy="5257800"/>
          </a:xfrm>
          <a:prstGeom prst="rect">
            <a:avLst/>
          </a:prstGeom>
          <a:effectLst>
            <a:glow rad="228600">
              <a:schemeClr val="accent3">
                <a:satMod val="175000"/>
                <a:alpha val="40000"/>
              </a:schemeClr>
            </a:glow>
          </a:effectLst>
        </p:spPr>
        <p:txBody>
          <a:bodyPr vert="horz">
            <a:noAutofit/>
          </a:bodyPr>
          <a:lstStyle/>
          <a:p>
            <a:pPr algn="ctr">
              <a:spcAft>
                <a:spcPts val="1800"/>
              </a:spcAft>
              <a:buClr>
                <a:srgbClr val="FFFF00"/>
              </a:buClr>
              <a:buSzPct val="85000"/>
            </a:pPr>
            <a:r>
              <a:rPr lang="en-US" sz="4000" dirty="0"/>
              <a:t>So, can we tune our hearts to Psalm 73.25?</a:t>
            </a:r>
          </a:p>
          <a:p>
            <a:pPr algn="ctr"/>
            <a:r>
              <a:rPr lang="en-US" sz="4000" dirty="0">
                <a:solidFill>
                  <a:srgbClr val="FFFF00"/>
                </a:solidFill>
              </a:rPr>
              <a:t>“Whom have I in heaven but you? </a:t>
            </a:r>
          </a:p>
          <a:p>
            <a:pPr algn="ctr"/>
            <a:r>
              <a:rPr lang="en-US" sz="4000" dirty="0">
                <a:solidFill>
                  <a:srgbClr val="FFFF00"/>
                </a:solidFill>
              </a:rPr>
              <a:t>And earth has nothing I desire besides you.”</a:t>
            </a:r>
          </a:p>
          <a:p>
            <a:pPr algn="ctr"/>
            <a:r>
              <a:rPr lang="en-US" sz="4000" dirty="0"/>
              <a:t>Can we get excited about our coming wedding?</a:t>
            </a:r>
          </a:p>
          <a:p>
            <a:pPr algn="ctr"/>
            <a:r>
              <a:rPr lang="en-US" sz="4000" dirty="0">
                <a:solidFill>
                  <a:srgbClr val="FFFF00"/>
                </a:solidFill>
              </a:rPr>
              <a:t> </a:t>
            </a:r>
          </a:p>
          <a:p>
            <a:pPr marL="274320" indent="-274320">
              <a:spcBef>
                <a:spcPts val="600"/>
              </a:spcBef>
              <a:spcAft>
                <a:spcPts val="1800"/>
              </a:spcAft>
              <a:buClr>
                <a:schemeClr val="accent2"/>
              </a:buClr>
              <a:buSzPct val="85000"/>
              <a:defRPr/>
            </a:pPr>
            <a:endParaRPr lang="en-US" sz="4000" dirty="0">
              <a:ln>
                <a:solidFill>
                  <a:srgbClr val="FFFF00"/>
                </a:solidFill>
              </a:ln>
            </a:endParaRPr>
          </a:p>
        </p:txBody>
      </p:sp>
    </p:spTree>
    <p:extLst>
      <p:ext uri="{BB962C8B-B14F-4D97-AF65-F5344CB8AC3E}">
        <p14:creationId xmlns:p14="http://schemas.microsoft.com/office/powerpoint/2010/main" val="1327119887"/>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dirty="0"/>
              <a:t>Those Things </a:t>
            </a:r>
            <a:r>
              <a:rPr lang="en-US" sz="3600" i="1" dirty="0">
                <a:solidFill>
                  <a:srgbClr val="FFFF00"/>
                </a:solidFill>
              </a:rPr>
              <a:t>Without Which</a:t>
            </a:r>
            <a:endParaRPr lang="en-US" sz="3600" dirty="0">
              <a:solidFill>
                <a:srgbClr val="FFFF00"/>
              </a:solidFill>
            </a:endParaRPr>
          </a:p>
          <a:p>
            <a:r>
              <a:rPr lang="en-US" sz="3600" dirty="0"/>
              <a:t>Heaven Would</a:t>
            </a:r>
            <a:r>
              <a:rPr lang="en-US" sz="3600" i="1" dirty="0"/>
              <a:t> </a:t>
            </a:r>
            <a:r>
              <a:rPr lang="en-US" sz="3600" i="1" dirty="0">
                <a:solidFill>
                  <a:srgbClr val="FFFF00"/>
                </a:solidFill>
              </a:rPr>
              <a:t>Not</a:t>
            </a:r>
            <a:r>
              <a:rPr lang="en-US" sz="3600" i="1" dirty="0"/>
              <a:t> </a:t>
            </a:r>
            <a:r>
              <a:rPr lang="en-US" sz="3600" dirty="0"/>
              <a:t>Be Heaven</a:t>
            </a:r>
          </a:p>
        </p:txBody>
      </p:sp>
      <p:sp>
        <p:nvSpPr>
          <p:cNvPr id="2" name="Title 1"/>
          <p:cNvSpPr>
            <a:spLocks noGrp="1"/>
          </p:cNvSpPr>
          <p:nvPr>
            <p:ph type="ctrTitle"/>
          </p:nvPr>
        </p:nvSpPr>
        <p:spPr/>
        <p:txBody>
          <a:bodyPr/>
          <a:lstStyle/>
          <a:p>
            <a:r>
              <a:rPr lang="en-US" sz="6000" dirty="0"/>
              <a:t>The </a:t>
            </a:r>
            <a:r>
              <a:rPr lang="en-US" sz="6000" i="1" dirty="0"/>
              <a:t>Sine Qua Non</a:t>
            </a:r>
            <a:r>
              <a:rPr lang="en-US" sz="6000" dirty="0"/>
              <a:t>s </a:t>
            </a:r>
            <a:br>
              <a:rPr lang="en-US" sz="6000" dirty="0"/>
            </a:br>
            <a:r>
              <a:rPr lang="en-US" sz="6000" dirty="0"/>
              <a:t>of Heaven</a:t>
            </a:r>
            <a:endParaRPr lang="en-US" dirty="0"/>
          </a:p>
        </p:txBody>
      </p:sp>
      <p:sp>
        <p:nvSpPr>
          <p:cNvPr id="4" name="TextBox 3">
            <a:extLst>
              <a:ext uri="{FF2B5EF4-FFF2-40B4-BE49-F238E27FC236}">
                <a16:creationId xmlns:a16="http://schemas.microsoft.com/office/drawing/2014/main" id="{2AFA312F-BA2C-F853-9699-614CBBEAE035}"/>
              </a:ext>
            </a:extLst>
          </p:cNvPr>
          <p:cNvSpPr txBox="1"/>
          <p:nvPr/>
        </p:nvSpPr>
        <p:spPr>
          <a:xfrm>
            <a:off x="838200" y="5136536"/>
            <a:ext cx="10515600" cy="1384995"/>
          </a:xfrm>
          <a:prstGeom prst="rect">
            <a:avLst/>
          </a:prstGeom>
          <a:noFill/>
        </p:spPr>
        <p:txBody>
          <a:bodyPr wrap="square" rtlCol="0">
            <a:spAutoFit/>
          </a:bodyPr>
          <a:lstStyle/>
          <a:p>
            <a:pPr algn="ctr"/>
            <a:r>
              <a:rPr lang="en-US" sz="2400" dirty="0"/>
              <a:t>Download these materials at: </a:t>
            </a:r>
            <a:r>
              <a:rPr lang="en-US" sz="2400" dirty="0">
                <a:hlinkClick r:id="rId3"/>
              </a:rPr>
              <a:t>www.tmin.org/tminpages/Heaven.html</a:t>
            </a:r>
            <a:endParaRPr lang="en-US" sz="2400" dirty="0"/>
          </a:p>
          <a:p>
            <a:pPr algn="ctr">
              <a:lnSpc>
                <a:spcPct val="150000"/>
              </a:lnSpc>
            </a:pPr>
            <a:r>
              <a:rPr lang="en-US" sz="2400" dirty="0"/>
              <a:t>Questions? Email Rod: rod@tmin.org</a:t>
            </a:r>
          </a:p>
          <a:p>
            <a:pPr algn="ctr"/>
            <a:endParaRPr lang="en-US" sz="2400" dirty="0"/>
          </a:p>
        </p:txBody>
      </p:sp>
    </p:spTree>
  </p:cSld>
  <p:clrMapOvr>
    <a:masterClrMapping/>
  </p:clrMapOvr>
  <p:transition spd="slow">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12769</TotalTime>
  <Words>1480</Words>
  <Application>Microsoft Macintosh PowerPoint</Application>
  <PresentationFormat>Widescreen</PresentationFormat>
  <Paragraphs>172</Paragraphs>
  <Slides>36</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Calibri</vt:lpstr>
      <vt:lpstr>Constantia</vt:lpstr>
      <vt:lpstr>Wingdings</vt:lpstr>
      <vt:lpstr>Wingdings 2</vt:lpstr>
      <vt:lpstr>Paper</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lpstr>The Sine Qua Nons  of Heaven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Heaven</dc:title>
  <dc:creator>Roderick</dc:creator>
  <cp:lastModifiedBy>RODERICK GRACIANO</cp:lastModifiedBy>
  <cp:revision>112</cp:revision>
  <dcterms:created xsi:type="dcterms:W3CDTF">2010-07-09T02:58:29Z</dcterms:created>
  <dcterms:modified xsi:type="dcterms:W3CDTF">2026-10-23T18:12:45Z</dcterms:modified>
</cp:coreProperties>
</file>