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5"/>
  </p:notesMasterIdLst>
  <p:sldIdLst>
    <p:sldId id="256" r:id="rId2"/>
    <p:sldId id="318" r:id="rId3"/>
    <p:sldId id="295" r:id="rId4"/>
    <p:sldId id="359" r:id="rId5"/>
    <p:sldId id="360" r:id="rId6"/>
    <p:sldId id="361" r:id="rId7"/>
    <p:sldId id="343" r:id="rId8"/>
    <p:sldId id="324" r:id="rId9"/>
    <p:sldId id="325" r:id="rId10"/>
    <p:sldId id="289" r:id="rId11"/>
    <p:sldId id="364" r:id="rId12"/>
    <p:sldId id="362" r:id="rId13"/>
    <p:sldId id="363"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44" r:id="rId3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5FD521-F445-DCFF-9D7D-8EFE84233481}" name="RODERICK GRACIANO" initials="RG" userId="6441bff0926ad3f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726" autoAdjust="0"/>
  </p:normalViewPr>
  <p:slideViewPr>
    <p:cSldViewPr>
      <p:cViewPr varScale="1">
        <p:scale>
          <a:sx n="120" d="100"/>
          <a:sy n="120" d="100"/>
        </p:scale>
        <p:origin x="792" y="1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0461C2EE-4E98-4BF6-9BE0-673E7A133E8D}" type="datetimeFigureOut">
              <a:rPr lang="en-US"/>
              <a:pPr>
                <a:defRPr/>
              </a:pPr>
              <a:t>10/15/26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C158DECF-2AF4-4A41-AD9A-CB890E9AF6C5}" type="slidenum">
              <a:rPr lang="en-US"/>
              <a:pPr>
                <a:defRPr/>
              </a:pPr>
              <a:t>‹#›</a:t>
            </a:fld>
            <a:endParaRPr lang="en-US"/>
          </a:p>
        </p:txBody>
      </p:sp>
    </p:spTree>
    <p:extLst>
      <p:ext uri="{BB962C8B-B14F-4D97-AF65-F5344CB8AC3E}">
        <p14:creationId xmlns:p14="http://schemas.microsoft.com/office/powerpoint/2010/main" val="6947603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Scripture often tells us to believe, but only in Heb 11.6 does it tell us that we must believe specific elements of God's identity or character.</a:t>
            </a:r>
          </a:p>
        </p:txBody>
      </p:sp>
      <p:sp>
        <p:nvSpPr>
          <p:cNvPr id="4" name="Slide Number Placeholder 3"/>
          <p:cNvSpPr>
            <a:spLocks noGrp="1"/>
          </p:cNvSpPr>
          <p:nvPr>
            <p:ph type="sldNum" sz="quarter" idx="5"/>
          </p:nvPr>
        </p:nvSpPr>
        <p:spPr/>
        <p:txBody>
          <a:bodyPr/>
          <a:lstStyle/>
          <a:p>
            <a:pPr>
              <a:defRPr/>
            </a:pPr>
            <a:fld id="{C158DECF-2AF4-4A41-AD9A-CB890E9AF6C5}" type="slidenum">
              <a:rPr lang="en-US" smtClean="0"/>
              <a:pPr>
                <a:defRPr/>
              </a:pPr>
              <a:t>7</a:t>
            </a:fld>
            <a:endParaRPr lang="en-US"/>
          </a:p>
        </p:txBody>
      </p:sp>
    </p:spTree>
    <p:extLst>
      <p:ext uri="{BB962C8B-B14F-4D97-AF65-F5344CB8AC3E}">
        <p14:creationId xmlns:p14="http://schemas.microsoft.com/office/powerpoint/2010/main" val="3544974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Future, as opposed to, “store up treasures in heaven in order to be saved now.”</a:t>
            </a:r>
          </a:p>
        </p:txBody>
      </p:sp>
      <p:sp>
        <p:nvSpPr>
          <p:cNvPr id="4" name="Slide Number Placeholder 3"/>
          <p:cNvSpPr>
            <a:spLocks noGrp="1"/>
          </p:cNvSpPr>
          <p:nvPr>
            <p:ph type="sldNum" sz="quarter" idx="5"/>
          </p:nvPr>
        </p:nvSpPr>
        <p:spPr/>
        <p:txBody>
          <a:bodyPr/>
          <a:lstStyle/>
          <a:p>
            <a:pPr>
              <a:defRPr/>
            </a:pPr>
            <a:fld id="{C158DECF-2AF4-4A41-AD9A-CB890E9AF6C5}" type="slidenum">
              <a:rPr lang="en-US" smtClean="0"/>
              <a:pPr>
                <a:defRPr/>
              </a:pPr>
              <a:t>13</a:t>
            </a:fld>
            <a:endParaRPr lang="en-US"/>
          </a:p>
        </p:txBody>
      </p:sp>
    </p:spTree>
    <p:extLst>
      <p:ext uri="{BB962C8B-B14F-4D97-AF65-F5344CB8AC3E}">
        <p14:creationId xmlns:p14="http://schemas.microsoft.com/office/powerpoint/2010/main" val="2433626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10: Now: houses, brothers, sisters, mothers, children, farms, persecution; In Age To Come: eternal life.</a:t>
            </a:r>
          </a:p>
          <a:p>
            <a:endParaRPr lang="en-US" dirty="0"/>
          </a:p>
          <a:p>
            <a:r>
              <a:rPr lang="en-US" dirty="0"/>
              <a:t>2Ti 4.8: Future: crown of righteousness.</a:t>
            </a:r>
          </a:p>
          <a:p>
            <a:endParaRPr lang="en-US" dirty="0"/>
          </a:p>
          <a:p>
            <a:r>
              <a:rPr lang="en-US" dirty="0"/>
              <a:t>Lk 19: When king returns: authority over cities.</a:t>
            </a:r>
          </a:p>
        </p:txBody>
      </p:sp>
      <p:sp>
        <p:nvSpPr>
          <p:cNvPr id="4" name="Slide Number Placeholder 3"/>
          <p:cNvSpPr>
            <a:spLocks noGrp="1"/>
          </p:cNvSpPr>
          <p:nvPr>
            <p:ph type="sldNum" sz="quarter" idx="5"/>
          </p:nvPr>
        </p:nvSpPr>
        <p:spPr/>
        <p:txBody>
          <a:bodyPr/>
          <a:lstStyle/>
          <a:p>
            <a:pPr>
              <a:defRPr/>
            </a:pPr>
            <a:fld id="{C158DECF-2AF4-4A41-AD9A-CB890E9AF6C5}" type="slidenum">
              <a:rPr lang="en-US" smtClean="0"/>
              <a:pPr>
                <a:defRPr/>
              </a:pPr>
              <a:t>27</a:t>
            </a:fld>
            <a:endParaRPr lang="en-US"/>
          </a:p>
        </p:txBody>
      </p:sp>
    </p:spTree>
    <p:extLst>
      <p:ext uri="{BB962C8B-B14F-4D97-AF65-F5344CB8AC3E}">
        <p14:creationId xmlns:p14="http://schemas.microsoft.com/office/powerpoint/2010/main" val="1977367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Eternal life is both a present and a future reward; the fullness of eternal life comes with our immortal glorified bodies.</a:t>
            </a:r>
          </a:p>
          <a:p>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Re 2.17: "</a:t>
            </a:r>
            <a:r>
              <a:rPr lang="en-US" sz="1200" kern="1200" dirty="0">
                <a:solidFill>
                  <a:schemeClr val="tx1"/>
                </a:solidFill>
                <a:effectLst/>
                <a:latin typeface="+mn-lt"/>
                <a:ea typeface="+mn-ea"/>
                <a:cs typeface="+mn-cs"/>
              </a:rPr>
              <a:t>To him who overcomes, to him I will give </a:t>
            </a:r>
            <a:r>
              <a:rPr lang="en-US" sz="1200" i="1" kern="1200" dirty="0">
                <a:solidFill>
                  <a:schemeClr val="tx1"/>
                </a:solidFill>
                <a:effectLst/>
                <a:latin typeface="+mn-lt"/>
                <a:ea typeface="+mn-ea"/>
                <a:cs typeface="+mn-cs"/>
              </a:rPr>
              <a:t>some</a:t>
            </a:r>
            <a:r>
              <a:rPr lang="en-US" sz="1200" kern="1200" dirty="0">
                <a:solidFill>
                  <a:schemeClr val="tx1"/>
                </a:solidFill>
                <a:effectLst/>
                <a:latin typeface="+mn-lt"/>
                <a:ea typeface="+mn-ea"/>
                <a:cs typeface="+mn-cs"/>
              </a:rPr>
              <a:t> of the hidden manna, and I will give him a white stone, and a new name written on the stone which no one knows but he who receives it."</a:t>
            </a:r>
          </a:p>
        </p:txBody>
      </p:sp>
      <p:sp>
        <p:nvSpPr>
          <p:cNvPr id="4" name="Slide Number Placeholder 3"/>
          <p:cNvSpPr>
            <a:spLocks noGrp="1"/>
          </p:cNvSpPr>
          <p:nvPr>
            <p:ph type="sldNum" sz="quarter" idx="5"/>
          </p:nvPr>
        </p:nvSpPr>
        <p:spPr/>
        <p:txBody>
          <a:bodyPr/>
          <a:lstStyle/>
          <a:p>
            <a:pPr>
              <a:defRPr/>
            </a:pPr>
            <a:fld id="{C158DECF-2AF4-4A41-AD9A-CB890E9AF6C5}" type="slidenum">
              <a:rPr lang="en-US" smtClean="0"/>
              <a:pPr>
                <a:defRPr/>
              </a:pPr>
              <a:t>29</a:t>
            </a:fld>
            <a:endParaRPr lang="en-US"/>
          </a:p>
        </p:txBody>
      </p:sp>
    </p:spTree>
    <p:extLst>
      <p:ext uri="{BB962C8B-B14F-4D97-AF65-F5344CB8AC3E}">
        <p14:creationId xmlns:p14="http://schemas.microsoft.com/office/powerpoint/2010/main" val="232748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teaching children to brush their teeth or make their beds.</a:t>
            </a:r>
          </a:p>
        </p:txBody>
      </p:sp>
      <p:sp>
        <p:nvSpPr>
          <p:cNvPr id="4" name="Slide Number Placeholder 3"/>
          <p:cNvSpPr>
            <a:spLocks noGrp="1"/>
          </p:cNvSpPr>
          <p:nvPr>
            <p:ph type="sldNum" sz="quarter" idx="5"/>
          </p:nvPr>
        </p:nvSpPr>
        <p:spPr/>
        <p:txBody>
          <a:bodyPr/>
          <a:lstStyle/>
          <a:p>
            <a:pPr>
              <a:defRPr/>
            </a:pPr>
            <a:fld id="{C158DECF-2AF4-4A41-AD9A-CB890E9AF6C5}" type="slidenum">
              <a:rPr lang="en-US" smtClean="0"/>
              <a:pPr>
                <a:defRPr/>
              </a:pPr>
              <a:t>31</a:t>
            </a:fld>
            <a:endParaRPr lang="en-US"/>
          </a:p>
        </p:txBody>
      </p:sp>
    </p:spTree>
    <p:extLst>
      <p:ext uri="{BB962C8B-B14F-4D97-AF65-F5344CB8AC3E}">
        <p14:creationId xmlns:p14="http://schemas.microsoft.com/office/powerpoint/2010/main" val="1070522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951567" y="3549650"/>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278033" y="3549650"/>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6053667" y="3525839"/>
            <a:ext cx="61384"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8" name="Title 27"/>
          <p:cNvSpPr>
            <a:spLocks noGrp="1"/>
          </p:cNvSpPr>
          <p:nvPr>
            <p:ph type="ctrTitle"/>
          </p:nvPr>
        </p:nvSpPr>
        <p:spPr>
          <a:xfrm>
            <a:off x="609600" y="1433732"/>
            <a:ext cx="110744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a:t>Click to edit Master title style</a:t>
            </a:r>
          </a:p>
        </p:txBody>
      </p:sp>
      <p:sp>
        <p:nvSpPr>
          <p:cNvPr id="7" name="Date Placeholder 14"/>
          <p:cNvSpPr>
            <a:spLocks noGrp="1"/>
          </p:cNvSpPr>
          <p:nvPr>
            <p:ph type="dt" sz="half" idx="10"/>
          </p:nvPr>
        </p:nvSpPr>
        <p:spPr/>
        <p:txBody>
          <a:bodyPr/>
          <a:lstStyle>
            <a:lvl1pPr>
              <a:defRPr/>
            </a:lvl1pPr>
          </a:lstStyle>
          <a:p>
            <a:pPr>
              <a:defRPr/>
            </a:pPr>
            <a:fld id="{08DFF4E9-4E0E-438E-9604-9F9FB60416BD}" type="datetimeFigureOut">
              <a:rPr lang="en-US"/>
              <a:pPr>
                <a:defRPr/>
              </a:pPr>
              <a:t>10/15/26</a:t>
            </a:fld>
            <a:endParaRPr lang="en-US"/>
          </a:p>
        </p:txBody>
      </p:sp>
      <p:sp>
        <p:nvSpPr>
          <p:cNvPr id="8" name="Slide Number Placeholder 15"/>
          <p:cNvSpPr>
            <a:spLocks noGrp="1"/>
          </p:cNvSpPr>
          <p:nvPr>
            <p:ph type="sldNum" sz="quarter" idx="11"/>
          </p:nvPr>
        </p:nvSpPr>
        <p:spPr/>
        <p:txBody>
          <a:bodyPr/>
          <a:lstStyle>
            <a:lvl1pPr>
              <a:defRPr/>
            </a:lvl1pPr>
          </a:lstStyle>
          <a:p>
            <a:pPr>
              <a:defRPr/>
            </a:pPr>
            <a:fld id="{423296F0-49C9-436A-950B-C54A075BE10B}" type="slidenum">
              <a:rPr lang="en-US"/>
              <a:pPr>
                <a:defRPr/>
              </a:pPr>
              <a:t>‹#›</a:t>
            </a:fld>
            <a:endParaRPr lang="en-US"/>
          </a:p>
        </p:txBody>
      </p:sp>
      <p:sp>
        <p:nvSpPr>
          <p:cNvPr id="10" name="Footer Placeholder 16"/>
          <p:cNvSpPr>
            <a:spLocks noGrp="1"/>
          </p:cNvSpPr>
          <p:nvPr>
            <p:ph type="ftr" sz="quarter" idx="12"/>
          </p:nvPr>
        </p:nvSpPr>
        <p:spPr/>
        <p:txBody>
          <a:bodyPr/>
          <a:lstStyle>
            <a:lvl1pPr>
              <a:defRPr/>
            </a:lvl1pPr>
          </a:lstStyle>
          <a:p>
            <a:pPr>
              <a:defRPr/>
            </a:pPr>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6"/>
          <p:cNvSpPr>
            <a:spLocks noGrp="1"/>
          </p:cNvSpPr>
          <p:nvPr>
            <p:ph type="title"/>
          </p:nvPr>
        </p:nvSpPr>
        <p:spPr/>
        <p:txBody>
          <a:bodyPr rtlCol="0"/>
          <a:lstStyle/>
          <a:p>
            <a:r>
              <a:rPr lang="en-US"/>
              <a:t>Click to edit Master title style</a:t>
            </a:r>
          </a:p>
        </p:txBody>
      </p:sp>
      <p:sp>
        <p:nvSpPr>
          <p:cNvPr id="4" name="Date Placeholder 23"/>
          <p:cNvSpPr>
            <a:spLocks noGrp="1"/>
          </p:cNvSpPr>
          <p:nvPr>
            <p:ph type="dt" sz="half" idx="10"/>
          </p:nvPr>
        </p:nvSpPr>
        <p:spPr/>
        <p:txBody>
          <a:bodyPr/>
          <a:lstStyle>
            <a:lvl1pPr>
              <a:defRPr/>
            </a:lvl1pPr>
          </a:lstStyle>
          <a:p>
            <a:pPr>
              <a:defRPr/>
            </a:pPr>
            <a:fld id="{E2A49AFA-EAB4-4295-8286-C9387166E58A}" type="datetimeFigureOut">
              <a:rPr lang="en-US"/>
              <a:pPr>
                <a:defRPr/>
              </a:pPr>
              <a:t>10/15/26</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31DCD10E-284D-4C29-9599-E6A2C21A71A3}" type="slidenum">
              <a:rPr lang="en-US"/>
              <a:pPr>
                <a:defRPr/>
              </a:pPr>
              <a:t>‹#›</a:t>
            </a:fld>
            <a:endParaRPr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914400" y="4916488"/>
            <a:ext cx="105664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a:t>Click to edit Master title style</a:t>
            </a:r>
          </a:p>
        </p:txBody>
      </p:sp>
      <p:sp>
        <p:nvSpPr>
          <p:cNvPr id="3" name="Text Placeholder 2"/>
          <p:cNvSpPr>
            <a:spLocks noGrp="1"/>
          </p:cNvSpPr>
          <p:nvPr>
            <p:ph type="body" idx="1"/>
          </p:nvPr>
        </p:nvSpPr>
        <p:spPr>
          <a:xfrm>
            <a:off x="914400" y="4958864"/>
            <a:ext cx="105664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AC51AA-7A05-4783-92BB-7BDEDCCE523E}" type="datetimeFigureOut">
              <a:rPr lang="en-US"/>
              <a:pPr>
                <a:defRPr/>
              </a:pPr>
              <a:t>10/15/26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A085FE0-966D-4CFC-96EE-7A8F2D4FCE63}" type="slidenum">
              <a:rPr lang="en-US"/>
              <a:pPr>
                <a:defRPr/>
              </a:pPr>
              <a:t>‹#›</a:t>
            </a:fld>
            <a:endParaRPr lang="en-US"/>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10"/>
          <p:cNvSpPr>
            <a:spLocks noGrp="1"/>
          </p:cNvSpPr>
          <p:nvPr>
            <p:ph sz="half" idx="1"/>
          </p:nvPr>
        </p:nvSpPr>
        <p:spPr>
          <a:xfrm>
            <a:off x="609600" y="1524000"/>
            <a:ext cx="5413248"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6197600" y="1524000"/>
            <a:ext cx="5413248"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3"/>
          <p:cNvSpPr>
            <a:spLocks noGrp="1"/>
          </p:cNvSpPr>
          <p:nvPr>
            <p:ph type="dt" sz="half" idx="10"/>
          </p:nvPr>
        </p:nvSpPr>
        <p:spPr/>
        <p:txBody>
          <a:bodyPr/>
          <a:lstStyle>
            <a:lvl1pPr>
              <a:defRPr/>
            </a:lvl1pPr>
          </a:lstStyle>
          <a:p>
            <a:pPr>
              <a:defRPr/>
            </a:pPr>
            <a:fld id="{E925E45C-BA07-4E97-9259-EFAA960E3744}" type="datetimeFigureOut">
              <a:rPr lang="en-US"/>
              <a:pPr>
                <a:defRPr/>
              </a:pPr>
              <a:t>10/15/26</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2796BA1B-6A65-4D20-9C2B-78D394126DB4}" type="slidenum">
              <a:rPr lang="en-US"/>
              <a:pPr>
                <a:defRPr/>
              </a:pPr>
              <a:t>‹#›</a:t>
            </a:fld>
            <a:endParaRPr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751418" y="2179639"/>
            <a:ext cx="4997449"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339418" y="2179639"/>
            <a:ext cx="499956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Content Placeholder 33"/>
          <p:cNvSpPr>
            <a:spLocks noGrp="1"/>
          </p:cNvSpPr>
          <p:nvPr>
            <p:ph sz="quarter" idx="4"/>
          </p:nvPr>
        </p:nvSpPr>
        <p:spPr>
          <a:xfrm>
            <a:off x="6199717" y="2201896"/>
            <a:ext cx="53848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609600" y="155448"/>
            <a:ext cx="10972800" cy="1143000"/>
          </a:xfrm>
        </p:spPr>
        <p:txBody>
          <a:bodyPr/>
          <a:lstStyle>
            <a:lvl1pPr>
              <a:defRPr/>
            </a:lvl1pPr>
          </a:lstStyle>
          <a:p>
            <a:r>
              <a:rPr lang="en-US"/>
              <a:t>Click to edit Master title style</a:t>
            </a:r>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205EC5FD-8F25-4003-BECC-50AA544DC568}" type="slidenum">
              <a:rPr lang="en-US"/>
              <a:pPr>
                <a:defRPr/>
              </a:pPr>
              <a:t>‹#›</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Date Placeholder 6"/>
          <p:cNvSpPr>
            <a:spLocks noGrp="1"/>
          </p:cNvSpPr>
          <p:nvPr>
            <p:ph type="dt" sz="half" idx="12"/>
          </p:nvPr>
        </p:nvSpPr>
        <p:spPr/>
        <p:txBody>
          <a:bodyPr/>
          <a:lstStyle>
            <a:lvl1pPr>
              <a:defRPr/>
            </a:lvl1pPr>
          </a:lstStyle>
          <a:p>
            <a:pPr>
              <a:defRPr/>
            </a:pPr>
            <a:fld id="{41A68B3F-ECCF-4FF5-8DB9-FDD1E274BCDE}" type="datetimeFigureOut">
              <a:rPr lang="en-US"/>
              <a:pPr>
                <a:defRPr/>
              </a:pPr>
              <a:t>10/15/26</a:t>
            </a:fld>
            <a:endParaRPr 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3"/>
          <p:cNvSpPr>
            <a:spLocks noGrp="1"/>
          </p:cNvSpPr>
          <p:nvPr>
            <p:ph type="dt" sz="half" idx="10"/>
          </p:nvPr>
        </p:nvSpPr>
        <p:spPr/>
        <p:txBody>
          <a:bodyPr/>
          <a:lstStyle>
            <a:lvl1pPr>
              <a:defRPr/>
            </a:lvl1pPr>
          </a:lstStyle>
          <a:p>
            <a:pPr>
              <a:defRPr/>
            </a:pPr>
            <a:fld id="{A939020A-EEB0-4DB4-8114-0C234FFB31D6}" type="datetimeFigureOut">
              <a:rPr lang="en-US"/>
              <a:pPr>
                <a:defRPr/>
              </a:pPr>
              <a:t>10/15/26</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CB8A7754-AD4F-4CFF-8F0C-A17BD1AF35CC}" type="slidenum">
              <a:rPr lang="en-US"/>
              <a:pPr>
                <a:defRPr/>
              </a:pPr>
              <a:t>‹#›</a:t>
            </a:fld>
            <a:endParaRPr lang="en-US"/>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fld id="{9A8AECB5-027D-4015-B582-F2096F615CE1}" type="datetimeFigureOut">
              <a:rPr lang="en-US"/>
              <a:pPr>
                <a:defRPr/>
              </a:pPr>
              <a:t>10/15/26</a:t>
            </a:fld>
            <a:endParaRPr lang="en-US"/>
          </a:p>
        </p:txBody>
      </p:sp>
      <p:sp>
        <p:nvSpPr>
          <p:cNvPr id="3" name="Footer Placeholder 9"/>
          <p:cNvSpPr>
            <a:spLocks noGrp="1"/>
          </p:cNvSpPr>
          <p:nvPr>
            <p:ph type="ftr" sz="quarter" idx="11"/>
          </p:nvPr>
        </p:nvSpPr>
        <p:spPr/>
        <p:txBody>
          <a:bodyPr/>
          <a:lstStyle>
            <a:lvl1pPr>
              <a:defRPr/>
            </a:lvl1pPr>
          </a:lstStyle>
          <a:p>
            <a:pPr>
              <a:defRPr/>
            </a:pPr>
            <a:endParaRPr lang="en-US"/>
          </a:p>
        </p:txBody>
      </p:sp>
      <p:sp>
        <p:nvSpPr>
          <p:cNvPr id="4" name="Slide Number Placeholder 21"/>
          <p:cNvSpPr>
            <a:spLocks noGrp="1"/>
          </p:cNvSpPr>
          <p:nvPr>
            <p:ph type="sldNum" sz="quarter" idx="12"/>
          </p:nvPr>
        </p:nvSpPr>
        <p:spPr/>
        <p:txBody>
          <a:bodyPr/>
          <a:lstStyle>
            <a:lvl1pPr>
              <a:defRPr/>
            </a:lvl1pPr>
          </a:lstStyle>
          <a:p>
            <a:pPr>
              <a:defRPr/>
            </a:pPr>
            <a:fld id="{0235C7F1-181C-4F9D-B95B-6166DF4F9C84}" type="slidenum">
              <a:rPr lang="en-US"/>
              <a:pPr>
                <a:defRPr/>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2"/>
          </p:nvPr>
        </p:nvSpPr>
        <p:spPr>
          <a:xfrm>
            <a:off x="9042400" y="1600200"/>
            <a:ext cx="2645664"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31" name="Title 30"/>
          <p:cNvSpPr>
            <a:spLocks noGrp="1"/>
          </p:cNvSpPr>
          <p:nvPr>
            <p:ph type="title"/>
          </p:nvPr>
        </p:nvSpPr>
        <p:spPr>
          <a:xfrm>
            <a:off x="9042400" y="457200"/>
            <a:ext cx="26416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5" name="Date Placeholder 7"/>
          <p:cNvSpPr>
            <a:spLocks noGrp="1"/>
          </p:cNvSpPr>
          <p:nvPr>
            <p:ph type="dt" sz="half" idx="10"/>
          </p:nvPr>
        </p:nvSpPr>
        <p:spPr/>
        <p:txBody>
          <a:bodyPr/>
          <a:lstStyle>
            <a:lvl1pPr>
              <a:defRPr/>
            </a:lvl1pPr>
          </a:lstStyle>
          <a:p>
            <a:pPr>
              <a:defRPr/>
            </a:pPr>
            <a:fld id="{171C1078-90BA-4584-AE5B-6A67919B7EBC}" type="datetimeFigureOut">
              <a:rPr lang="en-US"/>
              <a:pPr>
                <a:defRPr/>
              </a:pPr>
              <a:t>10/15/26</a:t>
            </a:fld>
            <a:endParaRPr lang="en-US"/>
          </a:p>
        </p:txBody>
      </p:sp>
      <p:sp>
        <p:nvSpPr>
          <p:cNvPr id="6" name="Slide Number Placeholder 8"/>
          <p:cNvSpPr>
            <a:spLocks noGrp="1"/>
          </p:cNvSpPr>
          <p:nvPr>
            <p:ph type="sldNum" sz="quarter" idx="11"/>
          </p:nvPr>
        </p:nvSpPr>
        <p:spPr/>
        <p:txBody>
          <a:bodyPr/>
          <a:lstStyle>
            <a:lvl1pPr>
              <a:defRPr/>
            </a:lvl1pPr>
          </a:lstStyle>
          <a:p>
            <a:pPr>
              <a:defRPr/>
            </a:pPr>
            <a:fld id="{6B967BC3-3D08-448B-A4D9-C8796D98DC24}" type="slidenum">
              <a:rPr lang="en-US"/>
              <a:pPr>
                <a:defRPr/>
              </a:pPr>
              <a:t>‹#›</a:t>
            </a:fld>
            <a:endParaRPr lang="en-US"/>
          </a:p>
        </p:txBody>
      </p:sp>
      <p:sp>
        <p:nvSpPr>
          <p:cNvPr id="7" name="Footer Placeholder 9"/>
          <p:cNvSpPr>
            <a:spLocks noGrp="1"/>
          </p:cNvSpPr>
          <p:nvPr>
            <p:ph type="ftr" sz="quarter" idx="12"/>
          </p:nvPr>
        </p:nvSpPr>
        <p:spPr/>
        <p:txBody>
          <a:bodyPr/>
          <a:lstStyle>
            <a:lvl1pPr>
              <a:defRPr/>
            </a:lvl1pPr>
          </a:lstStyle>
          <a:p>
            <a:pPr>
              <a:defRPr/>
            </a:pPr>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a:t>Click icon to add picture</a:t>
            </a:r>
          </a:p>
        </p:txBody>
      </p:sp>
      <p:sp>
        <p:nvSpPr>
          <p:cNvPr id="4" name="Text Placeholder 3"/>
          <p:cNvSpPr>
            <a:spLocks noGrp="1"/>
          </p:cNvSpPr>
          <p:nvPr>
            <p:ph type="body" sz="half" idx="2"/>
          </p:nvPr>
        </p:nvSpPr>
        <p:spPr>
          <a:xfrm>
            <a:off x="8839200" y="1600200"/>
            <a:ext cx="27432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a:t>Click to edit Master text styles</a:t>
            </a:r>
          </a:p>
        </p:txBody>
      </p:sp>
      <p:sp>
        <p:nvSpPr>
          <p:cNvPr id="5" name="Date Placeholder 7"/>
          <p:cNvSpPr>
            <a:spLocks noGrp="1"/>
          </p:cNvSpPr>
          <p:nvPr>
            <p:ph type="dt" sz="half" idx="10"/>
          </p:nvPr>
        </p:nvSpPr>
        <p:spPr/>
        <p:txBody>
          <a:bodyPr/>
          <a:lstStyle>
            <a:lvl1pPr>
              <a:defRPr/>
            </a:lvl1pPr>
          </a:lstStyle>
          <a:p>
            <a:pPr>
              <a:defRPr/>
            </a:pPr>
            <a:fld id="{0D2DE47D-57EE-4496-B786-6AE6DD08F78B}" type="datetimeFigureOut">
              <a:rPr lang="en-US"/>
              <a:pPr>
                <a:defRPr/>
              </a:pPr>
              <a:t>10/15/26</a:t>
            </a:fld>
            <a:endParaRPr lang="en-US"/>
          </a:p>
        </p:txBody>
      </p:sp>
      <p:sp>
        <p:nvSpPr>
          <p:cNvPr id="6" name="Slide Number Placeholder 8"/>
          <p:cNvSpPr>
            <a:spLocks noGrp="1"/>
          </p:cNvSpPr>
          <p:nvPr>
            <p:ph type="sldNum" sz="quarter" idx="11"/>
          </p:nvPr>
        </p:nvSpPr>
        <p:spPr/>
        <p:txBody>
          <a:bodyPr/>
          <a:lstStyle>
            <a:lvl1pPr>
              <a:defRPr/>
            </a:lvl1pPr>
          </a:lstStyle>
          <a:p>
            <a:pPr>
              <a:defRPr/>
            </a:pPr>
            <a:fld id="{53A19827-33BE-460E-A905-A650F9FBF7E1}" type="slidenum">
              <a:rPr lang="en-US"/>
              <a:pPr>
                <a:defRPr/>
              </a:pPr>
              <a:t>‹#›</a:t>
            </a:fld>
            <a:endParaRPr lang="en-US"/>
          </a:p>
        </p:txBody>
      </p:sp>
      <p:sp>
        <p:nvSpPr>
          <p:cNvPr id="7" name="Footer Placeholder 9"/>
          <p:cNvSpPr>
            <a:spLocks noGrp="1"/>
          </p:cNvSpPr>
          <p:nvPr>
            <p:ph type="ftr" sz="quarter" idx="12"/>
          </p:nvPr>
        </p:nvSpPr>
        <p:spPr/>
        <p:txBody>
          <a:bodyPr/>
          <a:lstStyle>
            <a:lvl1pPr>
              <a:defRPr/>
            </a:lvl1pPr>
          </a:lstStyle>
          <a:p>
            <a:pPr>
              <a:defRPr/>
            </a:pPr>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83D1AB90-B2A5-4529-9EF8-42A40A52DE58}" type="datetimeFigureOut">
              <a:rPr lang="en-US"/>
              <a:pPr>
                <a:defRPr/>
              </a:pPr>
              <a:t>10/15/26</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9F6ED08C-F785-44DD-BEDC-7AB83A635ED0}" type="slidenum">
              <a:rPr lang="en-US"/>
              <a:pPr>
                <a:defRPr/>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78B8FACB-69D5-43AD-B14D-D2D3F8B04E7D}" type="datetimeFigureOut">
              <a:rPr lang="en-US"/>
              <a:pPr>
                <a:defRPr/>
              </a:pPr>
              <a:t>10/15/26</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98F83F87-8743-4D79-B8DD-B8C123D08388}" type="slidenum">
              <a:rPr lang="en-US"/>
              <a:pPr>
                <a:defRPr/>
              </a:pPr>
              <a:t>‹#›</a:t>
            </a:fld>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609600" y="1447800"/>
            <a:ext cx="109728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Date Placeholder 23"/>
          <p:cNvSpPr>
            <a:spLocks noGrp="1"/>
          </p:cNvSpPr>
          <p:nvPr>
            <p:ph type="dt" sz="half" idx="2"/>
          </p:nvPr>
        </p:nvSpPr>
        <p:spPr>
          <a:xfrm>
            <a:off x="7721600" y="6203951"/>
            <a:ext cx="34544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E3BDD03C-0C9D-44DE-BDFE-298985ADCFA4}" type="datetimeFigureOut">
              <a:rPr lang="en-US"/>
              <a:pPr>
                <a:defRPr/>
              </a:pPr>
              <a:t>10/15/26</a:t>
            </a:fld>
            <a:endParaRPr lang="en-US"/>
          </a:p>
        </p:txBody>
      </p:sp>
      <p:sp>
        <p:nvSpPr>
          <p:cNvPr id="10" name="Footer Placeholder 9"/>
          <p:cNvSpPr>
            <a:spLocks noGrp="1"/>
          </p:cNvSpPr>
          <p:nvPr>
            <p:ph type="ftr" sz="quarter" idx="3"/>
          </p:nvPr>
        </p:nvSpPr>
        <p:spPr>
          <a:xfrm>
            <a:off x="2844800" y="6203951"/>
            <a:ext cx="47752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en-US"/>
          </a:p>
        </p:txBody>
      </p:sp>
      <p:sp>
        <p:nvSpPr>
          <p:cNvPr id="22" name="Slide Number Placeholder 21"/>
          <p:cNvSpPr>
            <a:spLocks noGrp="1"/>
          </p:cNvSpPr>
          <p:nvPr>
            <p:ph type="sldNum" sz="quarter" idx="4"/>
          </p:nvPr>
        </p:nvSpPr>
        <p:spPr>
          <a:xfrm>
            <a:off x="11214100" y="6181725"/>
            <a:ext cx="8128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08FA8A3E-6EAE-408E-9ED0-ADD22CDA5EAE}" type="slidenum">
              <a:rPr lang="en-US"/>
              <a:pPr>
                <a:defRPr/>
              </a:pPr>
              <a:t>‹#›</a:t>
            </a:fld>
            <a:endParaRPr lang="en-US"/>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lang="en-US"/>
              <a:t>Click to edit Master title style</a:t>
            </a:r>
          </a:p>
        </p:txBody>
      </p:sp>
    </p:spTree>
  </p:cSld>
  <p:clrMap bg1="dk1" tx1="lt1" bg2="dk2" tx2="lt2" accent1="accent1" accent2="accent2" accent3="accent3" accent4="accent4" accent5="accent5" accent6="accent6" hlink="hlink" folHlink="folHlink"/>
  <p:sldLayoutIdLst>
    <p:sldLayoutId id="2147483755" r:id="rId1"/>
    <p:sldLayoutId id="2147483749" r:id="rId2"/>
    <p:sldLayoutId id="2147483756" r:id="rId3"/>
    <p:sldLayoutId id="2147483750" r:id="rId4"/>
    <p:sldLayoutId id="2147483757" r:id="rId5"/>
    <p:sldLayoutId id="2147483751" r:id="rId6"/>
    <p:sldLayoutId id="2147483752" r:id="rId7"/>
    <p:sldLayoutId id="2147483758" r:id="rId8"/>
    <p:sldLayoutId id="2147483759" r:id="rId9"/>
    <p:sldLayoutId id="2147483753" r:id="rId10"/>
    <p:sldLayoutId id="2147483754" r:id="rId11"/>
  </p:sldLayoutIdLst>
  <p:transition spd="slow">
    <p:fade/>
  </p:transition>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A94543"/>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8C3836"/>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A94543"/>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A94543"/>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hyperlink" Target="http://www.tmin.org/tminpages/Heaven.htm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81200" y="3700464"/>
            <a:ext cx="8229600" cy="2014537"/>
          </a:xfrm>
        </p:spPr>
        <p:txBody>
          <a:bodyPr/>
          <a:lstStyle/>
          <a:p>
            <a:pPr fontAlgn="auto">
              <a:spcAft>
                <a:spcPts val="0"/>
              </a:spcAft>
              <a:defRPr/>
            </a:pPr>
            <a:r>
              <a:rPr lang="en-US" sz="3600" dirty="0"/>
              <a:t>The Good News</a:t>
            </a:r>
          </a:p>
          <a:p>
            <a:pPr fontAlgn="auto">
              <a:spcAft>
                <a:spcPts val="0"/>
              </a:spcAft>
              <a:defRPr/>
            </a:pPr>
            <a:r>
              <a:rPr lang="en-US" sz="3600" dirty="0"/>
              <a:t>In Addition To </a:t>
            </a:r>
          </a:p>
          <a:p>
            <a:pPr fontAlgn="auto">
              <a:spcAft>
                <a:spcPts val="0"/>
              </a:spcAft>
              <a:defRPr/>
            </a:pPr>
            <a:r>
              <a:rPr lang="en-US" sz="3600" dirty="0"/>
              <a:t>THE GOOD NEWS</a:t>
            </a:r>
          </a:p>
        </p:txBody>
      </p:sp>
      <p:sp>
        <p:nvSpPr>
          <p:cNvPr id="2" name="Title 1"/>
          <p:cNvSpPr>
            <a:spLocks noGrp="1"/>
          </p:cNvSpPr>
          <p:nvPr>
            <p:ph type="ctrTitle"/>
          </p:nvPr>
        </p:nvSpPr>
        <p:spPr/>
        <p:txBody>
          <a:bodyPr/>
          <a:lstStyle/>
          <a:p>
            <a:pPr fontAlgn="auto">
              <a:spcAft>
                <a:spcPts val="0"/>
              </a:spcAft>
              <a:defRPr/>
            </a:pPr>
            <a:r>
              <a:rPr sz="6000"/>
              <a:t>The Rewards </a:t>
            </a:r>
            <a:br>
              <a:rPr sz="6000"/>
            </a:br>
            <a:r>
              <a:rPr sz="6000"/>
              <a:t>of Heaven</a:t>
            </a:r>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990600" y="914401"/>
            <a:ext cx="10287000" cy="5016758"/>
          </a:xfrm>
          <a:prstGeom prst="rect">
            <a:avLst/>
          </a:prstGeom>
          <a:noFill/>
          <a:ln w="9525">
            <a:noFill/>
            <a:miter lim="800000"/>
            <a:headEnd/>
            <a:tailEnd/>
          </a:ln>
        </p:spPr>
        <p:txBody>
          <a:bodyPr wrap="square">
            <a:spAutoFit/>
          </a:bodyPr>
          <a:lstStyle/>
          <a:p>
            <a:r>
              <a:rPr lang="en-US" sz="4000" b="1" dirty="0">
                <a:solidFill>
                  <a:srgbClr val="FFFF00"/>
                </a:solidFill>
                <a:latin typeface="Constantia" pitchFamily="18" charset="0"/>
              </a:rPr>
              <a:t>A</a:t>
            </a:r>
            <a:r>
              <a:rPr lang="en-US" sz="2800" b="1" dirty="0">
                <a:solidFill>
                  <a:srgbClr val="FFFF00"/>
                </a:solidFill>
                <a:latin typeface="Constantia" pitchFamily="18" charset="0"/>
              </a:rPr>
              <a:t> Good King</a:t>
            </a:r>
            <a:r>
              <a:rPr lang="en-US" sz="2800" dirty="0">
                <a:latin typeface="Constantia" pitchFamily="18" charset="0"/>
              </a:rPr>
              <a:t> and an evil king in neighboring countries wage a great war. The evil king takes prisoners and puts them in chains to await torture and execution. He tells the Good King that the prisoners can be redeemed, but only for a price equivalent to 700-years’ wages </a:t>
            </a:r>
            <a:r>
              <a:rPr lang="en-US" sz="2800" i="1" dirty="0">
                <a:latin typeface="Constantia" pitchFamily="18" charset="0"/>
              </a:rPr>
              <a:t>each</a:t>
            </a:r>
            <a:r>
              <a:rPr lang="en-US" sz="2800" dirty="0">
                <a:latin typeface="Constantia" pitchFamily="18" charset="0"/>
              </a:rPr>
              <a:t>. The Good King sends word to his people who are condemned in the foreign land, saying, “I offer to pay your redemption price and repatriate you, </a:t>
            </a:r>
            <a:r>
              <a:rPr lang="en-US" sz="2800" b="1" i="1" dirty="0">
                <a:latin typeface="Constantia" pitchFamily="18" charset="0"/>
              </a:rPr>
              <a:t>all as a free gift. </a:t>
            </a:r>
            <a:r>
              <a:rPr lang="en-US" sz="2800" dirty="0">
                <a:latin typeface="Constantia" pitchFamily="18" charset="0"/>
              </a:rPr>
              <a:t>When you return home, I will give you suitable employment in my government.” All the prisoners accept  their Good King’s offer with rejoicing. They come safely home and go to work in their Good King’s government.</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2286000" y="609600"/>
            <a:ext cx="7772400" cy="8382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n-lt"/>
                <a:cs typeface="+mn-cs"/>
              </a:rPr>
              <a:t>Now, an important question:</a:t>
            </a:r>
          </a:p>
          <a:p>
            <a:pPr marL="274320" indent="-274320" fontAlgn="auto">
              <a:spcBef>
                <a:spcPts val="600"/>
              </a:spcBef>
              <a:spcAft>
                <a:spcPts val="1800"/>
              </a:spcAft>
              <a:buClr>
                <a:srgbClr val="FFFF00"/>
              </a:buClr>
              <a:buSzPct val="85000"/>
              <a:defRPr/>
            </a:pPr>
            <a:endParaRPr lang="en-US" sz="4000" dirty="0">
              <a:ln>
                <a:solidFill>
                  <a:srgbClr val="FFFF00"/>
                </a:solidFill>
              </a:ln>
              <a:latin typeface="+mn-lt"/>
              <a:cs typeface="+mn-cs"/>
            </a:endParaRPr>
          </a:p>
        </p:txBody>
      </p:sp>
      <p:sp>
        <p:nvSpPr>
          <p:cNvPr id="9219" name="TextBox 5"/>
          <p:cNvSpPr txBox="1">
            <a:spLocks noChangeArrowheads="1"/>
          </p:cNvSpPr>
          <p:nvPr/>
        </p:nvSpPr>
        <p:spPr bwMode="auto">
          <a:xfrm>
            <a:off x="2743200" y="1524001"/>
            <a:ext cx="7162800" cy="2308225"/>
          </a:xfrm>
          <a:prstGeom prst="rect">
            <a:avLst/>
          </a:prstGeom>
          <a:noFill/>
          <a:ln w="9525">
            <a:noFill/>
            <a:miter lim="800000"/>
            <a:headEnd/>
            <a:tailEnd/>
          </a:ln>
        </p:spPr>
        <p:txBody>
          <a:bodyPr>
            <a:spAutoFit/>
          </a:bodyPr>
          <a:lstStyle/>
          <a:p>
            <a:r>
              <a:rPr lang="en-US" sz="3600">
                <a:latin typeface="Constantia" pitchFamily="18" charset="0"/>
              </a:rPr>
              <a:t>Should the Good King’s redeemed and repatriated citizens </a:t>
            </a:r>
            <a:r>
              <a:rPr lang="en-US" sz="3600" b="1" i="1">
                <a:solidFill>
                  <a:srgbClr val="FFFF00"/>
                </a:solidFill>
                <a:latin typeface="Constantia" pitchFamily="18" charset="0"/>
              </a:rPr>
              <a:t>expect wages</a:t>
            </a:r>
            <a:r>
              <a:rPr lang="en-US" sz="3600">
                <a:latin typeface="Constantia" pitchFamily="18" charset="0"/>
              </a:rPr>
              <a:t> as they go to work in His government?</a:t>
            </a:r>
          </a:p>
        </p:txBody>
      </p:sp>
      <p:pic>
        <p:nvPicPr>
          <p:cNvPr id="9220" name="Picture 2" descr="C:\Users\Roderick\AppData\Local\Microsoft\Windows\Temporary Internet Files\Content.IE5\XPBXGAGB\MC900090378[1].wmf"/>
          <p:cNvPicPr>
            <a:picLocks noChangeAspect="1" noChangeArrowheads="1"/>
          </p:cNvPicPr>
          <p:nvPr/>
        </p:nvPicPr>
        <p:blipFill>
          <a:blip r:embed="rId2" cstate="print"/>
          <a:srcRect/>
          <a:stretch>
            <a:fillRect/>
          </a:stretch>
        </p:blipFill>
        <p:spPr bwMode="auto">
          <a:xfrm>
            <a:off x="5867400" y="3505200"/>
            <a:ext cx="3048000" cy="2870200"/>
          </a:xfrm>
          <a:prstGeom prst="rect">
            <a:avLst/>
          </a:prstGeom>
          <a:noFill/>
          <a:ln w="9525">
            <a:noFill/>
            <a:miter lim="800000"/>
            <a:headEnd/>
            <a:tailEnd/>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456C9-46BF-E49D-531B-A3457A4C487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646EAA2-FF3F-39A5-3514-5EEA874C6EAE}"/>
              </a:ext>
            </a:extLst>
          </p:cNvPr>
          <p:cNvGrpSpPr/>
          <p:nvPr/>
        </p:nvGrpSpPr>
        <p:grpSpPr>
          <a:xfrm>
            <a:off x="2324100" y="457200"/>
            <a:ext cx="7543800" cy="2516188"/>
            <a:chOff x="2286000" y="609600"/>
            <a:chExt cx="7543800" cy="2516188"/>
          </a:xfrm>
        </p:grpSpPr>
        <p:sp>
          <p:nvSpPr>
            <p:cNvPr id="9" name="Content Placeholder 1">
              <a:extLst>
                <a:ext uri="{FF2B5EF4-FFF2-40B4-BE49-F238E27FC236}">
                  <a16:creationId xmlns:a16="http://schemas.microsoft.com/office/drawing/2014/main" id="{BDA14D10-573B-5D2B-590A-8B5EC4F1715F}"/>
                </a:ext>
              </a:extLst>
            </p:cNvPr>
            <p:cNvSpPr txBox="1">
              <a:spLocks/>
            </p:cNvSpPr>
            <p:nvPr/>
          </p:nvSpPr>
          <p:spPr>
            <a:xfrm>
              <a:off x="2286000" y="609600"/>
              <a:ext cx="6172200" cy="8382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n-lt"/>
                  <a:cs typeface="+mn-cs"/>
                </a:rPr>
                <a:t>Answer:</a:t>
              </a:r>
            </a:p>
            <a:p>
              <a:pPr marL="274320" indent="-274320" fontAlgn="auto">
                <a:spcBef>
                  <a:spcPts val="600"/>
                </a:spcBef>
                <a:spcAft>
                  <a:spcPts val="1800"/>
                </a:spcAft>
                <a:buClr>
                  <a:srgbClr val="FFFF00"/>
                </a:buClr>
                <a:buSzPct val="85000"/>
                <a:defRPr/>
              </a:pPr>
              <a:endParaRPr lang="en-US" sz="4000" dirty="0">
                <a:ln>
                  <a:solidFill>
                    <a:srgbClr val="FFFF00"/>
                  </a:solidFill>
                </a:ln>
                <a:latin typeface="+mn-lt"/>
                <a:cs typeface="+mn-cs"/>
              </a:endParaRPr>
            </a:p>
          </p:txBody>
        </p:sp>
        <p:sp>
          <p:nvSpPr>
            <p:cNvPr id="10243" name="TextBox 5">
              <a:extLst>
                <a:ext uri="{FF2B5EF4-FFF2-40B4-BE49-F238E27FC236}">
                  <a16:creationId xmlns:a16="http://schemas.microsoft.com/office/drawing/2014/main" id="{5915BABD-6642-AA16-187A-60DFC0EBF1C7}"/>
                </a:ext>
              </a:extLst>
            </p:cNvPr>
            <p:cNvSpPr txBox="1">
              <a:spLocks noChangeArrowheads="1"/>
            </p:cNvSpPr>
            <p:nvPr/>
          </p:nvSpPr>
          <p:spPr bwMode="auto">
            <a:xfrm>
              <a:off x="2743200" y="1371600"/>
              <a:ext cx="7086600" cy="1754188"/>
            </a:xfrm>
            <a:prstGeom prst="rect">
              <a:avLst/>
            </a:prstGeom>
            <a:noFill/>
            <a:ln w="9525">
              <a:noFill/>
              <a:miter lim="800000"/>
              <a:headEnd/>
              <a:tailEnd/>
            </a:ln>
          </p:spPr>
          <p:txBody>
            <a:bodyPr>
              <a:spAutoFit/>
            </a:bodyPr>
            <a:lstStyle/>
            <a:p>
              <a:r>
                <a:rPr lang="en-US" sz="3600" dirty="0">
                  <a:latin typeface="Constantia" pitchFamily="18" charset="0"/>
                </a:rPr>
                <a:t>YES, the Good King’s redeemed citizens should </a:t>
              </a:r>
              <a:r>
                <a:rPr lang="en-US" sz="3600" b="1" i="1" dirty="0">
                  <a:solidFill>
                    <a:srgbClr val="FFFF00"/>
                  </a:solidFill>
                  <a:latin typeface="Constantia" pitchFamily="18" charset="0"/>
                </a:rPr>
                <a:t>expect wages</a:t>
              </a:r>
              <a:r>
                <a:rPr lang="en-US" sz="3600" dirty="0">
                  <a:latin typeface="Constantia" pitchFamily="18" charset="0"/>
                </a:rPr>
                <a:t> for their work because:</a:t>
              </a:r>
            </a:p>
          </p:txBody>
        </p:sp>
      </p:grpSp>
      <p:sp>
        <p:nvSpPr>
          <p:cNvPr id="10244" name="TextBox 4">
            <a:extLst>
              <a:ext uri="{FF2B5EF4-FFF2-40B4-BE49-F238E27FC236}">
                <a16:creationId xmlns:a16="http://schemas.microsoft.com/office/drawing/2014/main" id="{EB602D6C-3687-06BE-5E80-A4B8AD7D98A5}"/>
              </a:ext>
            </a:extLst>
          </p:cNvPr>
          <p:cNvSpPr txBox="1">
            <a:spLocks noChangeArrowheads="1"/>
          </p:cNvSpPr>
          <p:nvPr/>
        </p:nvSpPr>
        <p:spPr bwMode="auto">
          <a:xfrm>
            <a:off x="1333500" y="3124200"/>
            <a:ext cx="9982200" cy="1077218"/>
          </a:xfrm>
          <a:prstGeom prst="rect">
            <a:avLst/>
          </a:prstGeom>
          <a:noFill/>
          <a:ln w="9525">
            <a:noFill/>
            <a:miter lim="800000"/>
            <a:headEnd/>
            <a:tailEnd/>
          </a:ln>
        </p:spPr>
        <p:txBody>
          <a:bodyPr wrap="square">
            <a:spAutoFit/>
          </a:bodyPr>
          <a:lstStyle/>
          <a:p>
            <a:pPr marL="342900" indent="-342900">
              <a:buFont typeface="Constantia" pitchFamily="18" charset="0"/>
              <a:buAutoNum type="arabicPeriod"/>
            </a:pPr>
            <a:r>
              <a:rPr lang="en-US" sz="3200" dirty="0">
                <a:latin typeface="Constantia" pitchFamily="18" charset="0"/>
              </a:rPr>
              <a:t>The King’s own law says, “the laborer is worthy of his wages” (Luke 10.7).</a:t>
            </a:r>
          </a:p>
        </p:txBody>
      </p:sp>
    </p:spTree>
    <p:extLst>
      <p:ext uri="{BB962C8B-B14F-4D97-AF65-F5344CB8AC3E}">
        <p14:creationId xmlns:p14="http://schemas.microsoft.com/office/powerpoint/2010/main" val="889356729"/>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7BB53-E889-D3AA-CA14-AC8DF50A129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97D01E0-E66C-DB2F-7EFF-6CF5C54562A2}"/>
              </a:ext>
            </a:extLst>
          </p:cNvPr>
          <p:cNvGrpSpPr/>
          <p:nvPr/>
        </p:nvGrpSpPr>
        <p:grpSpPr>
          <a:xfrm>
            <a:off x="2324100" y="457200"/>
            <a:ext cx="7543800" cy="2516188"/>
            <a:chOff x="2286000" y="609600"/>
            <a:chExt cx="7543800" cy="2516188"/>
          </a:xfrm>
        </p:grpSpPr>
        <p:sp>
          <p:nvSpPr>
            <p:cNvPr id="9" name="Content Placeholder 1">
              <a:extLst>
                <a:ext uri="{FF2B5EF4-FFF2-40B4-BE49-F238E27FC236}">
                  <a16:creationId xmlns:a16="http://schemas.microsoft.com/office/drawing/2014/main" id="{4BCD3226-3B10-3FED-E16A-971368EF4D89}"/>
                </a:ext>
              </a:extLst>
            </p:cNvPr>
            <p:cNvSpPr txBox="1">
              <a:spLocks/>
            </p:cNvSpPr>
            <p:nvPr/>
          </p:nvSpPr>
          <p:spPr>
            <a:xfrm>
              <a:off x="2286000" y="609600"/>
              <a:ext cx="6172200" cy="8382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n-lt"/>
                  <a:cs typeface="+mn-cs"/>
                </a:rPr>
                <a:t>Answer:</a:t>
              </a:r>
            </a:p>
            <a:p>
              <a:pPr marL="274320" indent="-274320" fontAlgn="auto">
                <a:spcBef>
                  <a:spcPts val="600"/>
                </a:spcBef>
                <a:spcAft>
                  <a:spcPts val="1800"/>
                </a:spcAft>
                <a:buClr>
                  <a:srgbClr val="FFFF00"/>
                </a:buClr>
                <a:buSzPct val="85000"/>
                <a:defRPr/>
              </a:pPr>
              <a:endParaRPr lang="en-US" sz="4000" dirty="0">
                <a:ln>
                  <a:solidFill>
                    <a:srgbClr val="FFFF00"/>
                  </a:solidFill>
                </a:ln>
                <a:latin typeface="+mn-lt"/>
                <a:cs typeface="+mn-cs"/>
              </a:endParaRPr>
            </a:p>
          </p:txBody>
        </p:sp>
        <p:sp>
          <p:nvSpPr>
            <p:cNvPr id="10243" name="TextBox 5">
              <a:extLst>
                <a:ext uri="{FF2B5EF4-FFF2-40B4-BE49-F238E27FC236}">
                  <a16:creationId xmlns:a16="http://schemas.microsoft.com/office/drawing/2014/main" id="{7B5C856A-1673-80E6-AD94-FE231DB8D3B6}"/>
                </a:ext>
              </a:extLst>
            </p:cNvPr>
            <p:cNvSpPr txBox="1">
              <a:spLocks noChangeArrowheads="1"/>
            </p:cNvSpPr>
            <p:nvPr/>
          </p:nvSpPr>
          <p:spPr bwMode="auto">
            <a:xfrm>
              <a:off x="2743200" y="1371600"/>
              <a:ext cx="7086600" cy="1754188"/>
            </a:xfrm>
            <a:prstGeom prst="rect">
              <a:avLst/>
            </a:prstGeom>
            <a:noFill/>
            <a:ln w="9525">
              <a:noFill/>
              <a:miter lim="800000"/>
              <a:headEnd/>
              <a:tailEnd/>
            </a:ln>
          </p:spPr>
          <p:txBody>
            <a:bodyPr>
              <a:spAutoFit/>
            </a:bodyPr>
            <a:lstStyle/>
            <a:p>
              <a:r>
                <a:rPr lang="en-US" sz="3600" dirty="0">
                  <a:latin typeface="Constantia" pitchFamily="18" charset="0"/>
                </a:rPr>
                <a:t>YES, the Good King’s redeemed citizens should </a:t>
              </a:r>
              <a:r>
                <a:rPr lang="en-US" sz="3600" b="1" i="1" dirty="0">
                  <a:solidFill>
                    <a:srgbClr val="FFFF00"/>
                  </a:solidFill>
                  <a:latin typeface="Constantia" pitchFamily="18" charset="0"/>
                </a:rPr>
                <a:t>expect wages</a:t>
              </a:r>
              <a:r>
                <a:rPr lang="en-US" sz="3600" dirty="0">
                  <a:latin typeface="Constantia" pitchFamily="18" charset="0"/>
                </a:rPr>
                <a:t> for their work because:</a:t>
              </a:r>
            </a:p>
          </p:txBody>
        </p:sp>
      </p:grpSp>
      <p:sp>
        <p:nvSpPr>
          <p:cNvPr id="10244" name="TextBox 4">
            <a:extLst>
              <a:ext uri="{FF2B5EF4-FFF2-40B4-BE49-F238E27FC236}">
                <a16:creationId xmlns:a16="http://schemas.microsoft.com/office/drawing/2014/main" id="{079357CB-4C0D-1D5C-FA61-E721E1399A89}"/>
              </a:ext>
            </a:extLst>
          </p:cNvPr>
          <p:cNvSpPr txBox="1">
            <a:spLocks noChangeArrowheads="1"/>
          </p:cNvSpPr>
          <p:nvPr/>
        </p:nvSpPr>
        <p:spPr bwMode="auto">
          <a:xfrm>
            <a:off x="1333500" y="3124200"/>
            <a:ext cx="9982200" cy="2062103"/>
          </a:xfrm>
          <a:prstGeom prst="rect">
            <a:avLst/>
          </a:prstGeom>
          <a:noFill/>
          <a:ln w="9525">
            <a:noFill/>
            <a:miter lim="800000"/>
            <a:headEnd/>
            <a:tailEnd/>
          </a:ln>
        </p:spPr>
        <p:txBody>
          <a:bodyPr wrap="square">
            <a:spAutoFit/>
          </a:bodyPr>
          <a:lstStyle/>
          <a:p>
            <a:pPr marL="342900" indent="-342900">
              <a:buFont typeface="Constantia" pitchFamily="18" charset="0"/>
              <a:buAutoNum type="arabicPeriod"/>
            </a:pPr>
            <a:r>
              <a:rPr lang="en-US" sz="3200" dirty="0">
                <a:latin typeface="Constantia" pitchFamily="18" charset="0"/>
              </a:rPr>
              <a:t>The King’s own law says, “the laborer is worthy of his wages” (Luke 10.7).</a:t>
            </a:r>
          </a:p>
          <a:p>
            <a:pPr marL="342900" indent="-342900">
              <a:buFont typeface="Constantia" pitchFamily="18" charset="0"/>
              <a:buAutoNum type="arabicPeriod"/>
            </a:pPr>
            <a:r>
              <a:rPr lang="en-US" sz="3200" dirty="0">
                <a:latin typeface="Constantia" pitchFamily="18" charset="0"/>
              </a:rPr>
              <a:t>The King will not allow confusion about Who paid for the redemption.</a:t>
            </a:r>
          </a:p>
        </p:txBody>
      </p:sp>
    </p:spTree>
    <p:extLst>
      <p:ext uri="{BB962C8B-B14F-4D97-AF65-F5344CB8AC3E}">
        <p14:creationId xmlns:p14="http://schemas.microsoft.com/office/powerpoint/2010/main" val="127611398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DFC44-0B44-9F9A-AF6E-CD4DCF9ECC8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1603FCD-6391-9310-457E-A906328EAEE7}"/>
              </a:ext>
            </a:extLst>
          </p:cNvPr>
          <p:cNvGrpSpPr/>
          <p:nvPr/>
        </p:nvGrpSpPr>
        <p:grpSpPr>
          <a:xfrm>
            <a:off x="2324100" y="457200"/>
            <a:ext cx="7543800" cy="2516188"/>
            <a:chOff x="2286000" y="609600"/>
            <a:chExt cx="7543800" cy="2516188"/>
          </a:xfrm>
        </p:grpSpPr>
        <p:sp>
          <p:nvSpPr>
            <p:cNvPr id="9" name="Content Placeholder 1">
              <a:extLst>
                <a:ext uri="{FF2B5EF4-FFF2-40B4-BE49-F238E27FC236}">
                  <a16:creationId xmlns:a16="http://schemas.microsoft.com/office/drawing/2014/main" id="{1A18E2C4-6708-4EDA-AD51-F97477DCF8AB}"/>
                </a:ext>
              </a:extLst>
            </p:cNvPr>
            <p:cNvSpPr txBox="1">
              <a:spLocks/>
            </p:cNvSpPr>
            <p:nvPr/>
          </p:nvSpPr>
          <p:spPr>
            <a:xfrm>
              <a:off x="2286000" y="609600"/>
              <a:ext cx="6172200" cy="8382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n-lt"/>
                  <a:cs typeface="+mn-cs"/>
                </a:rPr>
                <a:t>Answer:</a:t>
              </a:r>
            </a:p>
            <a:p>
              <a:pPr marL="274320" indent="-274320" fontAlgn="auto">
                <a:spcBef>
                  <a:spcPts val="600"/>
                </a:spcBef>
                <a:spcAft>
                  <a:spcPts val="1800"/>
                </a:spcAft>
                <a:buClr>
                  <a:srgbClr val="FFFF00"/>
                </a:buClr>
                <a:buSzPct val="85000"/>
                <a:defRPr/>
              </a:pPr>
              <a:endParaRPr lang="en-US" sz="4000" dirty="0">
                <a:ln>
                  <a:solidFill>
                    <a:srgbClr val="FFFF00"/>
                  </a:solidFill>
                </a:ln>
                <a:latin typeface="+mn-lt"/>
                <a:cs typeface="+mn-cs"/>
              </a:endParaRPr>
            </a:p>
          </p:txBody>
        </p:sp>
        <p:sp>
          <p:nvSpPr>
            <p:cNvPr id="10243" name="TextBox 5">
              <a:extLst>
                <a:ext uri="{FF2B5EF4-FFF2-40B4-BE49-F238E27FC236}">
                  <a16:creationId xmlns:a16="http://schemas.microsoft.com/office/drawing/2014/main" id="{45A71C11-959E-B4A2-0231-1A2831AECDD3}"/>
                </a:ext>
              </a:extLst>
            </p:cNvPr>
            <p:cNvSpPr txBox="1">
              <a:spLocks noChangeArrowheads="1"/>
            </p:cNvSpPr>
            <p:nvPr/>
          </p:nvSpPr>
          <p:spPr bwMode="auto">
            <a:xfrm>
              <a:off x="2743200" y="1371600"/>
              <a:ext cx="7086600" cy="1754188"/>
            </a:xfrm>
            <a:prstGeom prst="rect">
              <a:avLst/>
            </a:prstGeom>
            <a:noFill/>
            <a:ln w="9525">
              <a:noFill/>
              <a:miter lim="800000"/>
              <a:headEnd/>
              <a:tailEnd/>
            </a:ln>
          </p:spPr>
          <p:txBody>
            <a:bodyPr>
              <a:spAutoFit/>
            </a:bodyPr>
            <a:lstStyle/>
            <a:p>
              <a:r>
                <a:rPr lang="en-US" sz="3600" dirty="0">
                  <a:latin typeface="Constantia" pitchFamily="18" charset="0"/>
                </a:rPr>
                <a:t>YES, the Good King’s redeemed citizens should </a:t>
              </a:r>
              <a:r>
                <a:rPr lang="en-US" sz="3600" b="1" i="1" dirty="0">
                  <a:solidFill>
                    <a:srgbClr val="FFFF00"/>
                  </a:solidFill>
                  <a:latin typeface="Constantia" pitchFamily="18" charset="0"/>
                </a:rPr>
                <a:t>expect wages</a:t>
              </a:r>
              <a:r>
                <a:rPr lang="en-US" sz="3600" dirty="0">
                  <a:latin typeface="Constantia" pitchFamily="18" charset="0"/>
                </a:rPr>
                <a:t> for their work because:</a:t>
              </a:r>
            </a:p>
          </p:txBody>
        </p:sp>
      </p:grpSp>
      <p:sp>
        <p:nvSpPr>
          <p:cNvPr id="10244" name="TextBox 4">
            <a:extLst>
              <a:ext uri="{FF2B5EF4-FFF2-40B4-BE49-F238E27FC236}">
                <a16:creationId xmlns:a16="http://schemas.microsoft.com/office/drawing/2014/main" id="{A1E6F797-DFF9-FF36-4C03-8950E168397A}"/>
              </a:ext>
            </a:extLst>
          </p:cNvPr>
          <p:cNvSpPr txBox="1">
            <a:spLocks noChangeArrowheads="1"/>
          </p:cNvSpPr>
          <p:nvPr/>
        </p:nvSpPr>
        <p:spPr bwMode="auto">
          <a:xfrm>
            <a:off x="1333500" y="3124200"/>
            <a:ext cx="9982200" cy="3539430"/>
          </a:xfrm>
          <a:prstGeom prst="rect">
            <a:avLst/>
          </a:prstGeom>
          <a:noFill/>
          <a:ln w="9525">
            <a:noFill/>
            <a:miter lim="800000"/>
            <a:headEnd/>
            <a:tailEnd/>
          </a:ln>
        </p:spPr>
        <p:txBody>
          <a:bodyPr wrap="square">
            <a:spAutoFit/>
          </a:bodyPr>
          <a:lstStyle/>
          <a:p>
            <a:pPr marL="342900" indent="-342900">
              <a:buFont typeface="Constantia" pitchFamily="18" charset="0"/>
              <a:buAutoNum type="arabicPeriod"/>
            </a:pPr>
            <a:r>
              <a:rPr lang="en-US" sz="3200" dirty="0">
                <a:latin typeface="Constantia" pitchFamily="18" charset="0"/>
              </a:rPr>
              <a:t>The King’s own law says, “the laborer is worthy of his wages” (Luke 10.7).</a:t>
            </a:r>
          </a:p>
          <a:p>
            <a:pPr marL="342900" indent="-342900">
              <a:buFont typeface="Constantia" pitchFamily="18" charset="0"/>
              <a:buAutoNum type="arabicPeriod"/>
            </a:pPr>
            <a:r>
              <a:rPr lang="en-US" sz="3200" dirty="0">
                <a:latin typeface="Constantia" pitchFamily="18" charset="0"/>
              </a:rPr>
              <a:t>The King will not allow confusion about Who paid for the redemption.</a:t>
            </a:r>
          </a:p>
          <a:p>
            <a:pPr marL="342900" indent="-342900">
              <a:buFont typeface="Constantia" pitchFamily="18" charset="0"/>
              <a:buAutoNum type="arabicPeriod"/>
            </a:pPr>
            <a:r>
              <a:rPr lang="en-US" sz="3200" dirty="0">
                <a:latin typeface="Constantia" pitchFamily="18" charset="0"/>
              </a:rPr>
              <a:t>The King will not allow suspicion about the </a:t>
            </a:r>
            <a:r>
              <a:rPr lang="en-US" sz="3200" i="1" dirty="0">
                <a:latin typeface="Constantia" pitchFamily="18" charset="0"/>
              </a:rPr>
              <a:t>free, </a:t>
            </a:r>
            <a:r>
              <a:rPr lang="en-US" sz="3200" dirty="0">
                <a:latin typeface="Constantia" pitchFamily="18" charset="0"/>
              </a:rPr>
              <a:t>gratis nature of His redemption.</a:t>
            </a:r>
          </a:p>
          <a:p>
            <a:pPr marL="342900" indent="-342900">
              <a:buFont typeface="Constantia" pitchFamily="18" charset="0"/>
              <a:buAutoNum type="arabicPeriod"/>
            </a:pPr>
            <a:endParaRPr lang="en-US" sz="3200" dirty="0">
              <a:latin typeface="Constantia" pitchFamily="18" charset="0"/>
            </a:endParaRPr>
          </a:p>
        </p:txBody>
      </p:sp>
    </p:spTree>
    <p:extLst>
      <p:ext uri="{BB962C8B-B14F-4D97-AF65-F5344CB8AC3E}">
        <p14:creationId xmlns:p14="http://schemas.microsoft.com/office/powerpoint/2010/main" val="55453481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3315" name="Picture 6" descr="crown.gif"/>
          <p:cNvPicPr>
            <a:picLocks noChangeAspect="1"/>
          </p:cNvPicPr>
          <p:nvPr/>
        </p:nvPicPr>
        <p:blipFill>
          <a:blip r:embed="rId3" cstate="print"/>
          <a:srcRect/>
          <a:stretch>
            <a:fillRect/>
          </a:stretch>
        </p:blipFill>
        <p:spPr bwMode="auto">
          <a:xfrm>
            <a:off x="9659937" y="1532860"/>
            <a:ext cx="1406525" cy="1000125"/>
          </a:xfrm>
          <a:prstGeom prst="rect">
            <a:avLst/>
          </a:prstGeom>
          <a:noFill/>
          <a:ln w="9525">
            <a:noFill/>
            <a:miter lim="800000"/>
            <a:headEnd/>
            <a:tailEnd/>
          </a:ln>
        </p:spPr>
      </p:pic>
      <p:sp>
        <p:nvSpPr>
          <p:cNvPr id="9" name="Content Placeholder 1"/>
          <p:cNvSpPr txBox="1">
            <a:spLocks/>
          </p:cNvSpPr>
          <p:nvPr/>
        </p:nvSpPr>
        <p:spPr>
          <a:xfrm>
            <a:off x="1981200" y="533400"/>
            <a:ext cx="6172200" cy="11430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Ø"/>
              <a:defRPr/>
            </a:pPr>
            <a:r>
              <a:rPr lang="en-US" sz="4400" dirty="0">
                <a:ln>
                  <a:solidFill>
                    <a:srgbClr val="FFFF00"/>
                  </a:solidFill>
                </a:ln>
                <a:latin typeface="+mn-lt"/>
                <a:cs typeface="+mn-cs"/>
              </a:rPr>
              <a:t>Hebrews 11.6 says,</a:t>
            </a:r>
          </a:p>
          <a:p>
            <a:pPr marL="274320" indent="-274320" fontAlgn="auto">
              <a:spcBef>
                <a:spcPts val="600"/>
              </a:spcBef>
              <a:spcAft>
                <a:spcPts val="1800"/>
              </a:spcAft>
              <a:buClr>
                <a:schemeClr val="accent2"/>
              </a:buClr>
              <a:buSzPct val="85000"/>
              <a:defRPr/>
            </a:pPr>
            <a:endParaRPr lang="en-US" sz="4800" dirty="0">
              <a:ln>
                <a:solidFill>
                  <a:srgbClr val="FFFF00"/>
                </a:solidFill>
              </a:ln>
              <a:latin typeface="+mn-lt"/>
              <a:cs typeface="+mn-cs"/>
            </a:endParaRPr>
          </a:p>
        </p:txBody>
      </p:sp>
      <p:sp>
        <p:nvSpPr>
          <p:cNvPr id="5" name="TextBox 4"/>
          <p:cNvSpPr txBox="1"/>
          <p:nvPr/>
        </p:nvSpPr>
        <p:spPr>
          <a:xfrm>
            <a:off x="1125538" y="1828800"/>
            <a:ext cx="8094662" cy="2554545"/>
          </a:xfrm>
          <a:prstGeom prst="rect">
            <a:avLst/>
          </a:prstGeom>
          <a:noFill/>
        </p:spPr>
        <p:txBody>
          <a:bodyPr wrap="square">
            <a:spAutoFit/>
          </a:bodyPr>
          <a:lstStyle/>
          <a:p>
            <a:pPr marL="342900" indent="-342900" fontAlgn="auto">
              <a:spcBef>
                <a:spcPts val="0"/>
              </a:spcBef>
              <a:spcAft>
                <a:spcPts val="0"/>
              </a:spcAft>
              <a:defRPr/>
            </a:pPr>
            <a:r>
              <a:rPr lang="en-US" sz="4000" dirty="0">
                <a:effectLst>
                  <a:glow rad="139700">
                    <a:schemeClr val="accent6">
                      <a:satMod val="175000"/>
                      <a:alpha val="40000"/>
                    </a:schemeClr>
                  </a:glow>
                </a:effectLst>
                <a:latin typeface="+mn-lt"/>
                <a:cs typeface="+mn-cs"/>
              </a:rPr>
              <a:t>	</a:t>
            </a:r>
            <a:r>
              <a:rPr lang="en-US" sz="4000" dirty="0">
                <a:effectLst/>
                <a:latin typeface="+mn-lt"/>
                <a:cs typeface="+mn-cs"/>
              </a:rPr>
              <a:t>“</a:t>
            </a:r>
            <a:r>
              <a:rPr lang="en-US" sz="4000" dirty="0">
                <a:latin typeface="+mn-lt"/>
                <a:cs typeface="+mn-cs"/>
              </a:rPr>
              <a:t>… he who comes to God must believe that He is and that He is a</a:t>
            </a:r>
            <a:r>
              <a:rPr lang="en-US" sz="4000" dirty="0">
                <a:solidFill>
                  <a:srgbClr val="FFFF00"/>
                </a:solidFill>
                <a:effectLst>
                  <a:glow rad="139700">
                    <a:schemeClr val="accent6">
                      <a:satMod val="175000"/>
                      <a:alpha val="40000"/>
                    </a:schemeClr>
                  </a:glow>
                </a:effectLst>
                <a:latin typeface="+mn-lt"/>
                <a:cs typeface="+mn-cs"/>
              </a:rPr>
              <a:t> </a:t>
            </a:r>
            <a:r>
              <a:rPr lang="en-US" sz="4000" i="1" dirty="0">
                <a:ln>
                  <a:solidFill>
                    <a:srgbClr val="FFFF00"/>
                  </a:solidFill>
                </a:ln>
                <a:effectLst>
                  <a:glow rad="139700">
                    <a:schemeClr val="accent6">
                      <a:satMod val="175000"/>
                      <a:alpha val="40000"/>
                    </a:schemeClr>
                  </a:glow>
                </a:effectLst>
                <a:latin typeface="+mn-lt"/>
                <a:cs typeface="+mn-cs"/>
              </a:rPr>
              <a:t>wage-payer</a:t>
            </a:r>
            <a:r>
              <a:rPr lang="en-US" sz="4000" dirty="0">
                <a:solidFill>
                  <a:srgbClr val="FFFF00"/>
                </a:solidFill>
                <a:effectLst>
                  <a:glow rad="139700">
                    <a:schemeClr val="accent6">
                      <a:satMod val="175000"/>
                      <a:alpha val="40000"/>
                    </a:schemeClr>
                  </a:glow>
                </a:effectLst>
                <a:latin typeface="+mn-lt"/>
                <a:cs typeface="+mn-cs"/>
              </a:rPr>
              <a:t> </a:t>
            </a:r>
            <a:r>
              <a:rPr lang="en-US" sz="4000" i="1" dirty="0">
                <a:latin typeface="+mn-lt"/>
                <a:cs typeface="+mn-cs"/>
              </a:rPr>
              <a:t>(misthapothotes) </a:t>
            </a:r>
            <a:r>
              <a:rPr lang="en-US" sz="4000" dirty="0">
                <a:latin typeface="+mn-lt"/>
                <a:cs typeface="+mn-cs"/>
              </a:rPr>
              <a:t>of those who seek Him.” </a:t>
            </a:r>
            <a:endParaRPr lang="en-US" sz="3200" dirty="0">
              <a:latin typeface="+mn-lt"/>
              <a:cs typeface="+mn-cs"/>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C:\Users\Roderick\AppData\Local\Microsoft\Windows\Temporary Internet Files\Content.IE5\SFX354ZA\MC900044888[1].wmf"/>
          <p:cNvPicPr>
            <a:picLocks noChangeAspect="1" noChangeArrowheads="1"/>
          </p:cNvPicPr>
          <p:nvPr/>
        </p:nvPicPr>
        <p:blipFill>
          <a:blip r:embed="rId2" cstate="print"/>
          <a:srcRect/>
          <a:stretch>
            <a:fillRect/>
          </a:stretch>
        </p:blipFill>
        <p:spPr bwMode="auto">
          <a:xfrm>
            <a:off x="2133601" y="1524000"/>
            <a:ext cx="7953375" cy="4648200"/>
          </a:xfrm>
          <a:prstGeom prst="rect">
            <a:avLst/>
          </a:prstGeom>
          <a:noFill/>
          <a:ln w="9525">
            <a:noFill/>
            <a:miter lim="800000"/>
            <a:headEnd/>
            <a:tailEnd/>
          </a:ln>
        </p:spPr>
      </p:pic>
      <p:sp>
        <p:nvSpPr>
          <p:cNvPr id="9" name="Content Placeholder 1"/>
          <p:cNvSpPr txBox="1">
            <a:spLocks/>
          </p:cNvSpPr>
          <p:nvPr/>
        </p:nvSpPr>
        <p:spPr>
          <a:xfrm>
            <a:off x="1981200" y="609600"/>
            <a:ext cx="8305800" cy="8382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3200" dirty="0">
                <a:ln>
                  <a:solidFill>
                    <a:srgbClr val="FFFF00"/>
                  </a:solidFill>
                </a:ln>
                <a:latin typeface="+mn-lt"/>
                <a:cs typeface="+mn-cs"/>
              </a:rPr>
              <a:t>Two understandings of the Christian life:</a:t>
            </a:r>
          </a:p>
        </p:txBody>
      </p:sp>
      <p:sp>
        <p:nvSpPr>
          <p:cNvPr id="14340" name="TextBox 4"/>
          <p:cNvSpPr txBox="1">
            <a:spLocks noChangeArrowheads="1"/>
          </p:cNvSpPr>
          <p:nvPr/>
        </p:nvSpPr>
        <p:spPr bwMode="auto">
          <a:xfrm>
            <a:off x="4114800" y="2057400"/>
            <a:ext cx="7086600" cy="1816100"/>
          </a:xfrm>
          <a:prstGeom prst="rect">
            <a:avLst/>
          </a:prstGeom>
          <a:noFill/>
          <a:ln w="9525">
            <a:noFill/>
            <a:miter lim="800000"/>
            <a:headEnd/>
            <a:tailEnd/>
          </a:ln>
        </p:spPr>
        <p:txBody>
          <a:bodyPr>
            <a:spAutoFit/>
          </a:bodyPr>
          <a:lstStyle/>
          <a:p>
            <a:pPr marL="342900" indent="-342900" algn="ctr"/>
            <a:r>
              <a:rPr lang="en-US" sz="2800" dirty="0">
                <a:solidFill>
                  <a:schemeClr val="bg1"/>
                </a:solidFill>
                <a:latin typeface="Constantia" pitchFamily="18" charset="0"/>
              </a:rPr>
              <a:t>I’m saved from Hell, my </a:t>
            </a:r>
          </a:p>
          <a:p>
            <a:pPr marL="342900" indent="-342900" algn="ctr"/>
            <a:r>
              <a:rPr lang="en-US" sz="2800" dirty="0">
                <a:solidFill>
                  <a:schemeClr val="bg1"/>
                </a:solidFill>
                <a:latin typeface="Constantia" pitchFamily="18" charset="0"/>
              </a:rPr>
              <a:t>sins are forgiven; now</a:t>
            </a:r>
          </a:p>
          <a:p>
            <a:pPr marL="342900" indent="-342900" algn="ctr"/>
            <a:r>
              <a:rPr lang="en-US" sz="2800" dirty="0">
                <a:solidFill>
                  <a:schemeClr val="bg1"/>
                </a:solidFill>
                <a:latin typeface="Constantia" pitchFamily="18" charset="0"/>
              </a:rPr>
              <a:t>I can live my life</a:t>
            </a:r>
          </a:p>
          <a:p>
            <a:pPr marL="342900" indent="-342900" algn="ctr"/>
            <a:r>
              <a:rPr lang="en-US" sz="2800" dirty="0">
                <a:solidFill>
                  <a:schemeClr val="bg1"/>
                </a:solidFill>
                <a:latin typeface="Constantia" pitchFamily="18" charset="0"/>
              </a:rPr>
              <a:t> without worries!</a:t>
            </a:r>
          </a:p>
        </p:txBody>
      </p:sp>
      <p:sp>
        <p:nvSpPr>
          <p:cNvPr id="10" name="TextBox 9"/>
          <p:cNvSpPr txBox="1"/>
          <p:nvPr/>
        </p:nvSpPr>
        <p:spPr>
          <a:xfrm>
            <a:off x="2667000" y="1371601"/>
            <a:ext cx="990600" cy="1015663"/>
          </a:xfrm>
          <a:prstGeom prst="rect">
            <a:avLst/>
          </a:prstGeom>
          <a:noFill/>
        </p:spPr>
        <p:txBody>
          <a:bodyPr>
            <a:spAutoFit/>
          </a:bodyPr>
          <a:lstStyle/>
          <a:p>
            <a:pPr fontAlgn="auto">
              <a:spcBef>
                <a:spcPts val="0"/>
              </a:spcBef>
              <a:spcAft>
                <a:spcPts val="0"/>
              </a:spcAft>
              <a:defRPr/>
            </a:pPr>
            <a:r>
              <a:rPr lang="en-US" sz="6000" dirty="0">
                <a:ln>
                  <a:solidFill>
                    <a:srgbClr val="FFFF00"/>
                  </a:solidFill>
                </a:ln>
                <a:latin typeface="+mn-lt"/>
                <a:cs typeface="+mn-cs"/>
              </a:rPr>
              <a:t>1.</a:t>
            </a:r>
            <a:endParaRPr lang="en-US" sz="6000" dirty="0">
              <a:latin typeface="+mn-lt"/>
              <a:cs typeface="+mn-cs"/>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C:\Users\Roderick\AppData\Local\Microsoft\Windows\Temporary Internet Files\Content.IE5\SFX354ZA\MC900044888[1].wmf"/>
          <p:cNvPicPr>
            <a:picLocks noChangeAspect="1" noChangeArrowheads="1"/>
          </p:cNvPicPr>
          <p:nvPr/>
        </p:nvPicPr>
        <p:blipFill>
          <a:blip r:embed="rId2" cstate="print"/>
          <a:srcRect/>
          <a:stretch>
            <a:fillRect/>
          </a:stretch>
        </p:blipFill>
        <p:spPr bwMode="auto">
          <a:xfrm>
            <a:off x="2133601" y="1524000"/>
            <a:ext cx="7953375" cy="4648200"/>
          </a:xfrm>
          <a:prstGeom prst="rect">
            <a:avLst/>
          </a:prstGeom>
          <a:noFill/>
          <a:ln w="9525">
            <a:noFill/>
            <a:miter lim="800000"/>
            <a:headEnd/>
            <a:tailEnd/>
          </a:ln>
        </p:spPr>
      </p:pic>
      <p:sp>
        <p:nvSpPr>
          <p:cNvPr id="9" name="Content Placeholder 1"/>
          <p:cNvSpPr txBox="1">
            <a:spLocks/>
          </p:cNvSpPr>
          <p:nvPr/>
        </p:nvSpPr>
        <p:spPr>
          <a:xfrm>
            <a:off x="1981200" y="609600"/>
            <a:ext cx="8305800" cy="8382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3200" dirty="0">
                <a:ln>
                  <a:solidFill>
                    <a:srgbClr val="FFFF00"/>
                  </a:solidFill>
                </a:ln>
                <a:latin typeface="+mn-lt"/>
                <a:cs typeface="+mn-cs"/>
              </a:rPr>
              <a:t>Two understandings of the Christian life:</a:t>
            </a:r>
          </a:p>
        </p:txBody>
      </p:sp>
      <p:sp>
        <p:nvSpPr>
          <p:cNvPr id="15364" name="TextBox 4"/>
          <p:cNvSpPr txBox="1">
            <a:spLocks noChangeArrowheads="1"/>
          </p:cNvSpPr>
          <p:nvPr/>
        </p:nvSpPr>
        <p:spPr bwMode="auto">
          <a:xfrm>
            <a:off x="5181600" y="2057400"/>
            <a:ext cx="4876800" cy="1816100"/>
          </a:xfrm>
          <a:prstGeom prst="rect">
            <a:avLst/>
          </a:prstGeom>
          <a:noFill/>
          <a:ln w="9525">
            <a:noFill/>
            <a:miter lim="800000"/>
            <a:headEnd/>
            <a:tailEnd/>
          </a:ln>
        </p:spPr>
        <p:txBody>
          <a:bodyPr>
            <a:spAutoFit/>
          </a:bodyPr>
          <a:lstStyle/>
          <a:p>
            <a:pPr marL="342900" indent="-342900"/>
            <a:r>
              <a:rPr lang="en-US" sz="2800" dirty="0">
                <a:solidFill>
                  <a:schemeClr val="bg1"/>
                </a:solidFill>
                <a:latin typeface="Constantia" pitchFamily="18" charset="0"/>
              </a:rPr>
              <a:t>      God has saved me and</a:t>
            </a:r>
          </a:p>
          <a:p>
            <a:pPr marL="342900" indent="-342900"/>
            <a:r>
              <a:rPr lang="en-US" sz="2800" dirty="0">
                <a:solidFill>
                  <a:schemeClr val="bg1"/>
                </a:solidFill>
                <a:latin typeface="Constantia" pitchFamily="18" charset="0"/>
              </a:rPr>
              <a:t>     called me into His work;</a:t>
            </a:r>
          </a:p>
          <a:p>
            <a:pPr marL="342900" indent="-342900"/>
            <a:r>
              <a:rPr lang="en-US" sz="2800" dirty="0">
                <a:solidFill>
                  <a:schemeClr val="bg1"/>
                </a:solidFill>
                <a:latin typeface="Constantia" pitchFamily="18" charset="0"/>
              </a:rPr>
              <a:t>     now I can serve Him and</a:t>
            </a:r>
          </a:p>
          <a:p>
            <a:pPr marL="342900" indent="-342900"/>
            <a:r>
              <a:rPr lang="en-US" sz="2800" dirty="0">
                <a:solidFill>
                  <a:schemeClr val="bg1"/>
                </a:solidFill>
                <a:latin typeface="Constantia" pitchFamily="18" charset="0"/>
              </a:rPr>
              <a:t>            be </a:t>
            </a:r>
            <a:r>
              <a:rPr lang="en-US" sz="2800" b="1" i="1" dirty="0">
                <a:solidFill>
                  <a:schemeClr val="bg1"/>
                </a:solidFill>
                <a:latin typeface="Constantia" pitchFamily="18" charset="0"/>
              </a:rPr>
              <a:t>rewarded</a:t>
            </a:r>
            <a:r>
              <a:rPr lang="en-US" sz="2800" dirty="0">
                <a:solidFill>
                  <a:schemeClr val="bg1"/>
                </a:solidFill>
                <a:latin typeface="Constantia" pitchFamily="18" charset="0"/>
              </a:rPr>
              <a:t> for it!</a:t>
            </a:r>
          </a:p>
        </p:txBody>
      </p:sp>
      <p:sp>
        <p:nvSpPr>
          <p:cNvPr id="10" name="TextBox 9"/>
          <p:cNvSpPr txBox="1"/>
          <p:nvPr/>
        </p:nvSpPr>
        <p:spPr>
          <a:xfrm>
            <a:off x="2667000" y="1371601"/>
            <a:ext cx="990600" cy="1015663"/>
          </a:xfrm>
          <a:prstGeom prst="rect">
            <a:avLst/>
          </a:prstGeom>
          <a:noFill/>
        </p:spPr>
        <p:txBody>
          <a:bodyPr>
            <a:spAutoFit/>
          </a:bodyPr>
          <a:lstStyle/>
          <a:p>
            <a:pPr fontAlgn="auto">
              <a:spcBef>
                <a:spcPts val="0"/>
              </a:spcBef>
              <a:spcAft>
                <a:spcPts val="0"/>
              </a:spcAft>
              <a:defRPr/>
            </a:pPr>
            <a:r>
              <a:rPr lang="en-US" sz="6000" dirty="0">
                <a:ln>
                  <a:solidFill>
                    <a:srgbClr val="FFFF00"/>
                  </a:solidFill>
                </a:ln>
                <a:latin typeface="+mn-lt"/>
                <a:cs typeface="+mn-cs"/>
              </a:rPr>
              <a:t>2.</a:t>
            </a:r>
            <a:endParaRPr lang="en-US" sz="6000" dirty="0">
              <a:latin typeface="+mn-lt"/>
              <a:cs typeface="+mn-cs"/>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9" name="Content Placeholder 1"/>
          <p:cNvSpPr txBox="1">
            <a:spLocks/>
          </p:cNvSpPr>
          <p:nvPr/>
        </p:nvSpPr>
        <p:spPr>
          <a:xfrm>
            <a:off x="1981200" y="533400"/>
            <a:ext cx="6172200" cy="1981201"/>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3200" dirty="0">
                <a:ln>
                  <a:solidFill>
                    <a:srgbClr val="FFFF00"/>
                  </a:solidFill>
                </a:ln>
                <a:latin typeface="+mn-lt"/>
                <a:cs typeface="+mn-cs"/>
              </a:rPr>
              <a:t>Why is it hard for Evangelical Christians to believe that God rewards His people?</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pic>
        <p:nvPicPr>
          <p:cNvPr id="6" name="Picture 5" descr="Linus Not Doing.jpg"/>
          <p:cNvPicPr>
            <a:picLocks noChangeAspect="1"/>
          </p:cNvPicPr>
          <p:nvPr/>
        </p:nvPicPr>
        <p:blipFill>
          <a:blip r:embed="rId3" cstate="print"/>
          <a:stretch>
            <a:fillRect/>
          </a:stretch>
        </p:blipFill>
        <p:spPr>
          <a:xfrm>
            <a:off x="828750" y="2743200"/>
            <a:ext cx="10237712" cy="3304505"/>
          </a:xfrm>
          <a:prstGeom prst="rect">
            <a:avLst/>
          </a:prstGeom>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9A7AB-604C-C919-DD23-A963D416DE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135F11-5592-AF5F-E541-778B5D374769}"/>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4F712EB6-2ED2-8459-E96B-11F8B1363C32}"/>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9" name="Content Placeholder 1">
            <a:extLst>
              <a:ext uri="{FF2B5EF4-FFF2-40B4-BE49-F238E27FC236}">
                <a16:creationId xmlns:a16="http://schemas.microsoft.com/office/drawing/2014/main" id="{5A7722D1-1047-F690-6DA0-9003620C3657}"/>
              </a:ext>
            </a:extLst>
          </p:cNvPr>
          <p:cNvSpPr txBox="1">
            <a:spLocks/>
          </p:cNvSpPr>
          <p:nvPr/>
        </p:nvSpPr>
        <p:spPr>
          <a:xfrm>
            <a:off x="1981200" y="533400"/>
            <a:ext cx="6172200" cy="1981201"/>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3200" dirty="0">
                <a:ln>
                  <a:solidFill>
                    <a:srgbClr val="FFFF00"/>
                  </a:solidFill>
                </a:ln>
                <a:latin typeface="+mn-lt"/>
                <a:cs typeface="+mn-cs"/>
              </a:rPr>
              <a:t>Why is it hard for Evangelical Christians to believe that God rewards His people?</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sp>
        <p:nvSpPr>
          <p:cNvPr id="2" name="TextBox 4">
            <a:extLst>
              <a:ext uri="{FF2B5EF4-FFF2-40B4-BE49-F238E27FC236}">
                <a16:creationId xmlns:a16="http://schemas.microsoft.com/office/drawing/2014/main" id="{7547384D-C65C-BC32-E9BF-96D7C52B9245}"/>
              </a:ext>
            </a:extLst>
          </p:cNvPr>
          <p:cNvSpPr txBox="1">
            <a:spLocks noChangeArrowheads="1"/>
          </p:cNvSpPr>
          <p:nvPr/>
        </p:nvSpPr>
        <p:spPr bwMode="auto">
          <a:xfrm>
            <a:off x="990600" y="2530550"/>
            <a:ext cx="9982200" cy="3539430"/>
          </a:xfrm>
          <a:prstGeom prst="rect">
            <a:avLst/>
          </a:prstGeom>
          <a:noFill/>
          <a:ln w="9525">
            <a:noFill/>
            <a:miter lim="800000"/>
            <a:headEnd/>
            <a:tailEnd/>
          </a:ln>
        </p:spPr>
        <p:txBody>
          <a:bodyPr wrap="square">
            <a:spAutoFit/>
          </a:bodyPr>
          <a:lstStyle/>
          <a:p>
            <a:pPr marL="342900" indent="-342900">
              <a:buFont typeface="Constantia" pitchFamily="18" charset="0"/>
              <a:buAutoNum type="arabicPeriod"/>
            </a:pPr>
            <a:r>
              <a:rPr lang="en-US" sz="3200" dirty="0">
                <a:latin typeface="Constantia" pitchFamily="18" charset="0"/>
              </a:rPr>
              <a:t>We’re lazy. We’re too happy to accept God’s free gift without having to think about good works. (But see Ephesians 2.10 and 1John 3.7!)</a:t>
            </a:r>
          </a:p>
          <a:p>
            <a:pPr marL="342900" indent="-342900">
              <a:buFont typeface="Constantia" pitchFamily="18" charset="0"/>
              <a:buAutoNum type="arabicPeriod"/>
            </a:pPr>
            <a:r>
              <a:rPr lang="en-US" sz="3200" dirty="0">
                <a:solidFill>
                  <a:schemeClr val="tx1">
                    <a:alpha val="0"/>
                  </a:schemeClr>
                </a:solidFill>
                <a:latin typeface="Constantia" pitchFamily="18" charset="0"/>
              </a:rPr>
              <a:t>need only teach clearly that rewards come </a:t>
            </a:r>
            <a:r>
              <a:rPr lang="en-US" sz="3200" i="1" dirty="0">
                <a:solidFill>
                  <a:schemeClr val="tx1">
                    <a:alpha val="0"/>
                  </a:schemeClr>
                </a:solidFill>
                <a:latin typeface="Constantia" pitchFamily="18" charset="0"/>
              </a:rPr>
              <a:t>after</a:t>
            </a:r>
            <a:r>
              <a:rPr lang="en-US" sz="3200" dirty="0">
                <a:solidFill>
                  <a:schemeClr val="tx1">
                    <a:alpha val="0"/>
                  </a:schemeClr>
                </a:solidFill>
                <a:latin typeface="Constantia" pitchFamily="18" charset="0"/>
              </a:rPr>
              <a:t> salvation. Christ’s encouragement to “store up treasures in heaven” (Matthew 6.20) implies a </a:t>
            </a:r>
            <a:r>
              <a:rPr lang="en-US" sz="3200" i="1" dirty="0">
                <a:solidFill>
                  <a:schemeClr val="tx1">
                    <a:alpha val="0"/>
                  </a:schemeClr>
                </a:solidFill>
                <a:latin typeface="Constantia" pitchFamily="18" charset="0"/>
              </a:rPr>
              <a:t>future</a:t>
            </a:r>
            <a:r>
              <a:rPr lang="en-US" sz="3200" dirty="0">
                <a:solidFill>
                  <a:schemeClr val="tx1">
                    <a:alpha val="0"/>
                  </a:schemeClr>
                </a:solidFill>
                <a:latin typeface="Constantia" pitchFamily="18" charset="0"/>
              </a:rPr>
              <a:t> reward.</a:t>
            </a:r>
          </a:p>
        </p:txBody>
      </p:sp>
    </p:spTree>
    <p:extLst>
      <p:ext uri="{BB962C8B-B14F-4D97-AF65-F5344CB8AC3E}">
        <p14:creationId xmlns:p14="http://schemas.microsoft.com/office/powerpoint/2010/main" val="134442577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782DF-B403-24AC-6E04-C56D4532BC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B8DAD5B-3FDB-F417-8E59-8B425FBFD277}"/>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210B5F0D-7601-C367-A99E-BEABECC05FF8}"/>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9" name="Content Placeholder 1">
            <a:extLst>
              <a:ext uri="{FF2B5EF4-FFF2-40B4-BE49-F238E27FC236}">
                <a16:creationId xmlns:a16="http://schemas.microsoft.com/office/drawing/2014/main" id="{3C08CA27-8529-9821-A091-59E94B64ABDE}"/>
              </a:ext>
            </a:extLst>
          </p:cNvPr>
          <p:cNvSpPr txBox="1">
            <a:spLocks/>
          </p:cNvSpPr>
          <p:nvPr/>
        </p:nvSpPr>
        <p:spPr>
          <a:xfrm>
            <a:off x="1981200" y="533400"/>
            <a:ext cx="6172200" cy="1981201"/>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3200" dirty="0">
                <a:ln>
                  <a:solidFill>
                    <a:srgbClr val="FFFF00"/>
                  </a:solidFill>
                </a:ln>
                <a:latin typeface="+mn-lt"/>
                <a:cs typeface="+mn-cs"/>
              </a:rPr>
              <a:t>Why is it hard for Evangelical Christians to believe that God rewards His people?</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sp>
        <p:nvSpPr>
          <p:cNvPr id="2" name="TextBox 4">
            <a:extLst>
              <a:ext uri="{FF2B5EF4-FFF2-40B4-BE49-F238E27FC236}">
                <a16:creationId xmlns:a16="http://schemas.microsoft.com/office/drawing/2014/main" id="{1DD49CD8-2BB8-91BE-5832-02D19C516B70}"/>
              </a:ext>
            </a:extLst>
          </p:cNvPr>
          <p:cNvSpPr txBox="1">
            <a:spLocks noChangeArrowheads="1"/>
          </p:cNvSpPr>
          <p:nvPr/>
        </p:nvSpPr>
        <p:spPr bwMode="auto">
          <a:xfrm>
            <a:off x="990600" y="2530550"/>
            <a:ext cx="9982200" cy="2554545"/>
          </a:xfrm>
          <a:prstGeom prst="rect">
            <a:avLst/>
          </a:prstGeom>
          <a:noFill/>
          <a:ln w="9525">
            <a:noFill/>
            <a:miter lim="800000"/>
            <a:headEnd/>
            <a:tailEnd/>
          </a:ln>
        </p:spPr>
        <p:txBody>
          <a:bodyPr wrap="square">
            <a:spAutoFit/>
          </a:bodyPr>
          <a:lstStyle/>
          <a:p>
            <a:pPr marL="514350" indent="-514350">
              <a:buFont typeface="+mj-lt"/>
              <a:buAutoNum type="arabicPeriod" startAt="2"/>
            </a:pPr>
            <a:r>
              <a:rPr lang="en-US" sz="3200" dirty="0">
                <a:latin typeface="Constantia" pitchFamily="18" charset="0"/>
              </a:rPr>
              <a:t>We want to protect the doctrine of </a:t>
            </a:r>
            <a:r>
              <a:rPr lang="en-US" sz="3200" b="1" i="1" dirty="0">
                <a:latin typeface="Constantia" pitchFamily="18" charset="0"/>
              </a:rPr>
              <a:t>salvation by grace</a:t>
            </a:r>
            <a:r>
              <a:rPr lang="en-US" sz="3200" dirty="0">
                <a:latin typeface="Constantia" pitchFamily="18" charset="0"/>
              </a:rPr>
              <a:t> apart from works—</a:t>
            </a:r>
            <a:r>
              <a:rPr lang="en-US" sz="3200" dirty="0">
                <a:solidFill>
                  <a:schemeClr val="tx1">
                    <a:alpha val="0"/>
                  </a:schemeClr>
                </a:solidFill>
                <a:latin typeface="Constantia" pitchFamily="18" charset="0"/>
              </a:rPr>
              <a:t>but we need only teach clearly that rewards come </a:t>
            </a:r>
            <a:r>
              <a:rPr lang="en-US" sz="3200" i="1" dirty="0">
                <a:solidFill>
                  <a:schemeClr val="tx1">
                    <a:alpha val="0"/>
                  </a:schemeClr>
                </a:solidFill>
                <a:latin typeface="Constantia" pitchFamily="18" charset="0"/>
              </a:rPr>
              <a:t>after</a:t>
            </a:r>
            <a:r>
              <a:rPr lang="en-US" sz="3200" dirty="0">
                <a:solidFill>
                  <a:schemeClr val="tx1">
                    <a:alpha val="0"/>
                  </a:schemeClr>
                </a:solidFill>
                <a:latin typeface="Constantia" pitchFamily="18" charset="0"/>
              </a:rPr>
              <a:t> salvation. Christ’s encouragement to “store up treasures in heaven” (Matthew 6.20) implies a </a:t>
            </a:r>
            <a:r>
              <a:rPr lang="en-US" sz="3200" i="1" dirty="0">
                <a:solidFill>
                  <a:schemeClr val="tx1">
                    <a:alpha val="0"/>
                  </a:schemeClr>
                </a:solidFill>
                <a:latin typeface="Constantia" pitchFamily="18" charset="0"/>
              </a:rPr>
              <a:t>future</a:t>
            </a:r>
            <a:r>
              <a:rPr lang="en-US" sz="3200" dirty="0">
                <a:solidFill>
                  <a:schemeClr val="tx1">
                    <a:alpha val="0"/>
                  </a:schemeClr>
                </a:solidFill>
                <a:latin typeface="Constantia" pitchFamily="18" charset="0"/>
              </a:rPr>
              <a:t> reward.</a:t>
            </a:r>
          </a:p>
        </p:txBody>
      </p:sp>
    </p:spTree>
    <p:extLst>
      <p:ext uri="{BB962C8B-B14F-4D97-AF65-F5344CB8AC3E}">
        <p14:creationId xmlns:p14="http://schemas.microsoft.com/office/powerpoint/2010/main" val="89273682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55885-B091-D0CF-147F-8CA0B4F399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7861322-C871-19C2-1540-96DD7F744B92}"/>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513DDCEB-A310-1399-51C0-A3164C6E5A6A}"/>
              </a:ext>
            </a:extLst>
          </p:cNvPr>
          <p:cNvPicPr>
            <a:picLocks noChangeAspect="1"/>
          </p:cNvPicPr>
          <p:nvPr/>
        </p:nvPicPr>
        <p:blipFill>
          <a:blip r:embed="rId3" cstate="print"/>
          <a:srcRect/>
          <a:stretch>
            <a:fillRect/>
          </a:stretch>
        </p:blipFill>
        <p:spPr bwMode="auto">
          <a:xfrm>
            <a:off x="9659937" y="1514476"/>
            <a:ext cx="1406525" cy="1000125"/>
          </a:xfrm>
          <a:prstGeom prst="rect">
            <a:avLst/>
          </a:prstGeom>
          <a:noFill/>
          <a:ln w="9525">
            <a:noFill/>
            <a:miter lim="800000"/>
            <a:headEnd/>
            <a:tailEnd/>
          </a:ln>
        </p:spPr>
      </p:pic>
      <p:sp>
        <p:nvSpPr>
          <p:cNvPr id="9" name="Content Placeholder 1">
            <a:extLst>
              <a:ext uri="{FF2B5EF4-FFF2-40B4-BE49-F238E27FC236}">
                <a16:creationId xmlns:a16="http://schemas.microsoft.com/office/drawing/2014/main" id="{BFCB5003-A1C8-D3E1-1056-37358085F3AC}"/>
              </a:ext>
            </a:extLst>
          </p:cNvPr>
          <p:cNvSpPr txBox="1">
            <a:spLocks/>
          </p:cNvSpPr>
          <p:nvPr/>
        </p:nvSpPr>
        <p:spPr>
          <a:xfrm>
            <a:off x="1981200" y="533400"/>
            <a:ext cx="6172200" cy="1981201"/>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3200" dirty="0">
                <a:ln>
                  <a:solidFill>
                    <a:srgbClr val="FFFF00"/>
                  </a:solidFill>
                </a:ln>
                <a:latin typeface="+mn-lt"/>
                <a:cs typeface="+mn-cs"/>
              </a:rPr>
              <a:t>Why is it hard for Evangelical Christians to believe that God rewards His people?</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sp>
        <p:nvSpPr>
          <p:cNvPr id="2" name="TextBox 4">
            <a:extLst>
              <a:ext uri="{FF2B5EF4-FFF2-40B4-BE49-F238E27FC236}">
                <a16:creationId xmlns:a16="http://schemas.microsoft.com/office/drawing/2014/main" id="{F1C2C418-5BC4-D5C3-5FEC-030506BC3672}"/>
              </a:ext>
            </a:extLst>
          </p:cNvPr>
          <p:cNvSpPr txBox="1">
            <a:spLocks noChangeArrowheads="1"/>
          </p:cNvSpPr>
          <p:nvPr/>
        </p:nvSpPr>
        <p:spPr bwMode="auto">
          <a:xfrm>
            <a:off x="990600" y="2530550"/>
            <a:ext cx="9982200" cy="4031873"/>
          </a:xfrm>
          <a:prstGeom prst="rect">
            <a:avLst/>
          </a:prstGeom>
          <a:noFill/>
          <a:ln w="9525">
            <a:noFill/>
            <a:miter lim="800000"/>
            <a:headEnd/>
            <a:tailEnd/>
          </a:ln>
        </p:spPr>
        <p:txBody>
          <a:bodyPr wrap="square">
            <a:spAutoFit/>
          </a:bodyPr>
          <a:lstStyle/>
          <a:p>
            <a:pPr marL="514350" indent="-514350">
              <a:buFont typeface="+mj-lt"/>
              <a:buAutoNum type="arabicPeriod" startAt="2"/>
            </a:pPr>
            <a:r>
              <a:rPr lang="en-US" sz="3200" dirty="0">
                <a:latin typeface="Constantia" pitchFamily="18" charset="0"/>
              </a:rPr>
              <a:t>We want to protect the doctrine of </a:t>
            </a:r>
            <a:r>
              <a:rPr lang="en-US" sz="3200" b="1" i="1" dirty="0">
                <a:latin typeface="Constantia" pitchFamily="18" charset="0"/>
              </a:rPr>
              <a:t>salvation by grace</a:t>
            </a:r>
            <a:r>
              <a:rPr lang="en-US" sz="3200" dirty="0">
                <a:latin typeface="Constantia" pitchFamily="18" charset="0"/>
              </a:rPr>
              <a:t> apart from works— but we need only teach clearly that rewards come </a:t>
            </a:r>
            <a:r>
              <a:rPr lang="en-US" sz="3200" i="1" dirty="0">
                <a:latin typeface="Constantia" pitchFamily="18" charset="0"/>
              </a:rPr>
              <a:t>after</a:t>
            </a:r>
            <a:r>
              <a:rPr lang="en-US" sz="3200" dirty="0">
                <a:latin typeface="Constantia" pitchFamily="18" charset="0"/>
              </a:rPr>
              <a:t> salvation. </a:t>
            </a:r>
            <a:r>
              <a:rPr lang="en-US" sz="3200" dirty="0">
                <a:solidFill>
                  <a:srgbClr val="FFFF00">
                    <a:alpha val="80000"/>
                  </a:srgbClr>
                </a:solidFill>
                <a:latin typeface="Constantia" pitchFamily="18" charset="0"/>
              </a:rPr>
              <a:t>Christ’s encouragement to “store up treasures in heaven” (Matthew 6.20) implies a </a:t>
            </a:r>
            <a:r>
              <a:rPr lang="en-US" sz="3200" i="1" dirty="0">
                <a:solidFill>
                  <a:srgbClr val="FFFF00">
                    <a:alpha val="80000"/>
                  </a:srgbClr>
                </a:solidFill>
                <a:latin typeface="Constantia" pitchFamily="18" charset="0"/>
              </a:rPr>
              <a:t>future</a:t>
            </a:r>
            <a:r>
              <a:rPr lang="en-US" sz="3200" dirty="0">
                <a:solidFill>
                  <a:srgbClr val="FFFF00">
                    <a:alpha val="80000"/>
                  </a:srgbClr>
                </a:solidFill>
                <a:latin typeface="Constantia" pitchFamily="18" charset="0"/>
              </a:rPr>
              <a:t> reward.</a:t>
            </a:r>
            <a:r>
              <a:rPr lang="en-US" sz="3200" dirty="0">
                <a:solidFill>
                  <a:schemeClr val="tx1">
                    <a:alpha val="0"/>
                  </a:schemeClr>
                </a:solidFill>
                <a:latin typeface="Constantia" pitchFamily="18" charset="0"/>
              </a:rPr>
              <a:t> we need only teach clearly that rewards come </a:t>
            </a:r>
            <a:r>
              <a:rPr lang="en-US" sz="3200" i="1" dirty="0">
                <a:solidFill>
                  <a:schemeClr val="tx1">
                    <a:alpha val="0"/>
                  </a:schemeClr>
                </a:solidFill>
                <a:latin typeface="Constantia" pitchFamily="18" charset="0"/>
              </a:rPr>
              <a:t>after</a:t>
            </a:r>
            <a:r>
              <a:rPr lang="en-US" sz="3200" dirty="0">
                <a:solidFill>
                  <a:schemeClr val="tx1">
                    <a:alpha val="0"/>
                  </a:schemeClr>
                </a:solidFill>
                <a:latin typeface="Constantia" pitchFamily="18" charset="0"/>
              </a:rPr>
              <a:t> salvation. Christ’s encouragement to “store up treasures in heaven” (Matthew 6.20) implies a </a:t>
            </a:r>
            <a:r>
              <a:rPr lang="en-US" sz="3200" i="1" dirty="0">
                <a:solidFill>
                  <a:schemeClr val="tx1">
                    <a:alpha val="0"/>
                  </a:schemeClr>
                </a:solidFill>
                <a:latin typeface="Constantia" pitchFamily="18" charset="0"/>
              </a:rPr>
              <a:t>future</a:t>
            </a:r>
            <a:r>
              <a:rPr lang="en-US" sz="3200" dirty="0">
                <a:solidFill>
                  <a:schemeClr val="tx1">
                    <a:alpha val="0"/>
                  </a:schemeClr>
                </a:solidFill>
                <a:latin typeface="Constantia" pitchFamily="18" charset="0"/>
              </a:rPr>
              <a:t> reward.</a:t>
            </a:r>
          </a:p>
        </p:txBody>
      </p:sp>
    </p:spTree>
    <p:extLst>
      <p:ext uri="{BB962C8B-B14F-4D97-AF65-F5344CB8AC3E}">
        <p14:creationId xmlns:p14="http://schemas.microsoft.com/office/powerpoint/2010/main" val="292772694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1B4C5-0B9E-7B28-4256-6D437F7A579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26B40FF-4270-17CF-A484-1C58D7BA2315}"/>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E3E8EBD2-1F6A-6FB8-582E-325F1B36B349}"/>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9" name="Content Placeholder 1">
            <a:extLst>
              <a:ext uri="{FF2B5EF4-FFF2-40B4-BE49-F238E27FC236}">
                <a16:creationId xmlns:a16="http://schemas.microsoft.com/office/drawing/2014/main" id="{00960263-F986-43FD-7808-79FAC1F576D3}"/>
              </a:ext>
            </a:extLst>
          </p:cNvPr>
          <p:cNvSpPr txBox="1">
            <a:spLocks/>
          </p:cNvSpPr>
          <p:nvPr/>
        </p:nvSpPr>
        <p:spPr>
          <a:xfrm>
            <a:off x="1981200" y="533400"/>
            <a:ext cx="6172200" cy="1981201"/>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3200" dirty="0">
                <a:ln>
                  <a:solidFill>
                    <a:srgbClr val="FFFF00"/>
                  </a:solidFill>
                </a:ln>
                <a:latin typeface="+mn-lt"/>
                <a:cs typeface="+mn-cs"/>
              </a:rPr>
              <a:t>Why is it hard for Evangelical Christians to believe that God rewards His people?</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sp>
        <p:nvSpPr>
          <p:cNvPr id="2" name="TextBox 4">
            <a:extLst>
              <a:ext uri="{FF2B5EF4-FFF2-40B4-BE49-F238E27FC236}">
                <a16:creationId xmlns:a16="http://schemas.microsoft.com/office/drawing/2014/main" id="{4E1506C0-D335-66D7-65AC-F23089154EB7}"/>
              </a:ext>
            </a:extLst>
          </p:cNvPr>
          <p:cNvSpPr txBox="1">
            <a:spLocks noChangeArrowheads="1"/>
          </p:cNvSpPr>
          <p:nvPr/>
        </p:nvSpPr>
        <p:spPr bwMode="auto">
          <a:xfrm>
            <a:off x="990600" y="2530550"/>
            <a:ext cx="9982200" cy="3046988"/>
          </a:xfrm>
          <a:prstGeom prst="rect">
            <a:avLst/>
          </a:prstGeom>
          <a:noFill/>
          <a:ln w="9525">
            <a:noFill/>
            <a:miter lim="800000"/>
            <a:headEnd/>
            <a:tailEnd/>
          </a:ln>
        </p:spPr>
        <p:txBody>
          <a:bodyPr wrap="square">
            <a:spAutoFit/>
          </a:bodyPr>
          <a:lstStyle/>
          <a:p>
            <a:pPr marL="514350" indent="-514350">
              <a:buFont typeface="+mj-lt"/>
              <a:buAutoNum type="arabicPeriod" startAt="3"/>
            </a:pPr>
            <a:r>
              <a:rPr lang="en-US" sz="3200" dirty="0">
                <a:latin typeface="Constantia" pitchFamily="18" charset="0"/>
              </a:rPr>
              <a:t>We’ve been conditioned to believe that we glorify God by </a:t>
            </a:r>
            <a:r>
              <a:rPr lang="en-US" sz="3200" b="1" i="1" dirty="0">
                <a:latin typeface="Constantia" pitchFamily="18" charset="0"/>
              </a:rPr>
              <a:t>not doing stuff.</a:t>
            </a:r>
          </a:p>
          <a:p>
            <a:pPr marL="514350" indent="-514350">
              <a:buFont typeface="+mj-lt"/>
              <a:buAutoNum type="arabicPeriod" startAt="3"/>
            </a:pPr>
            <a:r>
              <a:rPr lang="en-US" sz="3200" dirty="0">
                <a:solidFill>
                  <a:schemeClr val="tx1">
                    <a:alpha val="0"/>
                  </a:schemeClr>
                </a:solidFill>
                <a:latin typeface="Constantia" pitchFamily="18" charset="0"/>
              </a:rPr>
              <a:t>need only teach clearly that rewards come </a:t>
            </a:r>
            <a:r>
              <a:rPr lang="en-US" sz="3200" i="1" dirty="0">
                <a:solidFill>
                  <a:schemeClr val="tx1">
                    <a:alpha val="0"/>
                  </a:schemeClr>
                </a:solidFill>
                <a:latin typeface="Constantia" pitchFamily="18" charset="0"/>
              </a:rPr>
              <a:t>after</a:t>
            </a:r>
            <a:r>
              <a:rPr lang="en-US" sz="3200" dirty="0">
                <a:solidFill>
                  <a:schemeClr val="tx1">
                    <a:alpha val="0"/>
                  </a:schemeClr>
                </a:solidFill>
                <a:latin typeface="Constantia" pitchFamily="18" charset="0"/>
              </a:rPr>
              <a:t> salvation. Christ’s encouragement to “store up treasures in heaven” (Matthew 6.20) implies a </a:t>
            </a:r>
            <a:r>
              <a:rPr lang="en-US" sz="3200" i="1" dirty="0">
                <a:solidFill>
                  <a:schemeClr val="tx1">
                    <a:alpha val="0"/>
                  </a:schemeClr>
                </a:solidFill>
                <a:latin typeface="Constantia" pitchFamily="18" charset="0"/>
              </a:rPr>
              <a:t>future</a:t>
            </a:r>
            <a:r>
              <a:rPr lang="en-US" sz="3200" dirty="0">
                <a:solidFill>
                  <a:schemeClr val="tx1">
                    <a:alpha val="0"/>
                  </a:schemeClr>
                </a:solidFill>
                <a:latin typeface="Constantia" pitchFamily="18" charset="0"/>
              </a:rPr>
              <a:t> reward.</a:t>
            </a:r>
          </a:p>
        </p:txBody>
      </p:sp>
    </p:spTree>
    <p:extLst>
      <p:ext uri="{BB962C8B-B14F-4D97-AF65-F5344CB8AC3E}">
        <p14:creationId xmlns:p14="http://schemas.microsoft.com/office/powerpoint/2010/main" val="140965027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F21AB-91B6-3696-185F-B2777E3CCF1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557F62B-7CB5-CEBC-2719-4F8CE2438FC0}"/>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049ABDDA-E7EC-70B6-1483-39EC7EAB065E}"/>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3" name="Content Placeholder 1">
            <a:extLst>
              <a:ext uri="{FF2B5EF4-FFF2-40B4-BE49-F238E27FC236}">
                <a16:creationId xmlns:a16="http://schemas.microsoft.com/office/drawing/2014/main" id="{E3C787EB-5B60-CB3C-5A9C-F09EF394FFC3}"/>
              </a:ext>
            </a:extLst>
          </p:cNvPr>
          <p:cNvSpPr txBox="1">
            <a:spLocks/>
          </p:cNvSpPr>
          <p:nvPr/>
        </p:nvSpPr>
        <p:spPr>
          <a:xfrm>
            <a:off x="1524000" y="685800"/>
            <a:ext cx="6629400" cy="2590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Ø"/>
              <a:defRPr/>
            </a:pPr>
            <a:r>
              <a:rPr lang="en-US" sz="3200" dirty="0">
                <a:latin typeface="+mn-lt"/>
                <a:cs typeface="+mn-cs"/>
              </a:rPr>
              <a:t>Would a marriage succeed if both spouses did nothing more than stay out of each other’s way, trying not to offend each other?</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pic>
        <p:nvPicPr>
          <p:cNvPr id="5" name="Picture 4" descr="Spouses Avoiding.jpg">
            <a:extLst>
              <a:ext uri="{FF2B5EF4-FFF2-40B4-BE49-F238E27FC236}">
                <a16:creationId xmlns:a16="http://schemas.microsoft.com/office/drawing/2014/main" id="{1DA06BEB-51E3-FDF1-8BA6-F5533DDFE3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5181" y="3035901"/>
            <a:ext cx="4725419" cy="3136299"/>
          </a:xfrm>
          <a:prstGeom prst="rect">
            <a:avLst/>
          </a:prstGeom>
        </p:spPr>
      </p:pic>
    </p:spTree>
    <p:extLst>
      <p:ext uri="{BB962C8B-B14F-4D97-AF65-F5344CB8AC3E}">
        <p14:creationId xmlns:p14="http://schemas.microsoft.com/office/powerpoint/2010/main" val="226022523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A2F88-825A-5985-B858-182665A104E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28C7C8-02EE-1D32-FF64-E0C89CEC031F}"/>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02F622B9-3AFD-43E3-AE09-02078C160406}"/>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3" name="Content Placeholder 1">
            <a:extLst>
              <a:ext uri="{FF2B5EF4-FFF2-40B4-BE49-F238E27FC236}">
                <a16:creationId xmlns:a16="http://schemas.microsoft.com/office/drawing/2014/main" id="{9CD38AB9-274D-7864-884D-781659E885AE}"/>
              </a:ext>
            </a:extLst>
          </p:cNvPr>
          <p:cNvSpPr txBox="1">
            <a:spLocks/>
          </p:cNvSpPr>
          <p:nvPr/>
        </p:nvSpPr>
        <p:spPr>
          <a:xfrm>
            <a:off x="1524000" y="685800"/>
            <a:ext cx="6629400" cy="2590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Ø"/>
              <a:defRPr/>
            </a:pPr>
            <a:r>
              <a:rPr lang="en-US" sz="3200" dirty="0">
                <a:latin typeface="+mj-lt"/>
              </a:rPr>
              <a:t>Yet this is the approach many take to their relationship with God.</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pic>
        <p:nvPicPr>
          <p:cNvPr id="5" name="Picture 4" descr="Spouses Avoiding.jpg">
            <a:extLst>
              <a:ext uri="{FF2B5EF4-FFF2-40B4-BE49-F238E27FC236}">
                <a16:creationId xmlns:a16="http://schemas.microsoft.com/office/drawing/2014/main" id="{A2D62921-0F0A-7DCB-90CE-155833B0E6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5181" y="3035901"/>
            <a:ext cx="4725419" cy="3136299"/>
          </a:xfrm>
          <a:prstGeom prst="rect">
            <a:avLst/>
          </a:prstGeom>
        </p:spPr>
      </p:pic>
    </p:spTree>
    <p:extLst>
      <p:ext uri="{BB962C8B-B14F-4D97-AF65-F5344CB8AC3E}">
        <p14:creationId xmlns:p14="http://schemas.microsoft.com/office/powerpoint/2010/main" val="409020978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E84D5-46DD-B055-1208-2D8778013F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1CED2B-0A7C-FDE9-406E-87FF5FE8E90F}"/>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C9810763-48E3-1BF5-EBDF-BF118AA7BA38}"/>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3" name="Content Placeholder 1">
            <a:extLst>
              <a:ext uri="{FF2B5EF4-FFF2-40B4-BE49-F238E27FC236}">
                <a16:creationId xmlns:a16="http://schemas.microsoft.com/office/drawing/2014/main" id="{06AA2B7D-C488-A393-49BC-0D5697BA8293}"/>
              </a:ext>
            </a:extLst>
          </p:cNvPr>
          <p:cNvSpPr txBox="1">
            <a:spLocks/>
          </p:cNvSpPr>
          <p:nvPr/>
        </p:nvSpPr>
        <p:spPr>
          <a:xfrm>
            <a:off x="1524000" y="685800"/>
            <a:ext cx="6629400" cy="2590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Ø"/>
              <a:defRPr/>
            </a:pPr>
            <a:r>
              <a:rPr lang="en-US" sz="3200" dirty="0">
                <a:latin typeface="+mj-lt"/>
              </a:rPr>
              <a:t>Yet this is the approach many take to their relationship with God. It is the Buddhist approach to Christianity:</a:t>
            </a:r>
          </a:p>
          <a:p>
            <a:pPr marL="514350" indent="-514350" fontAlgn="auto">
              <a:spcBef>
                <a:spcPts val="0"/>
              </a:spcBef>
              <a:spcAft>
                <a:spcPts val="1800"/>
              </a:spcAft>
              <a:buClr>
                <a:srgbClr val="FFFF00"/>
              </a:buClr>
              <a:buSzPct val="85000"/>
              <a:buFont typeface="Wingdings" pitchFamily="2" charset="2"/>
              <a:buChar char="Ø"/>
              <a:defRPr/>
            </a:pPr>
            <a:endParaRPr lang="en-US" sz="3200" dirty="0">
              <a:latin typeface="+mj-lt"/>
            </a:endParaRP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sp>
        <p:nvSpPr>
          <p:cNvPr id="2" name="TextBox 1">
            <a:extLst>
              <a:ext uri="{FF2B5EF4-FFF2-40B4-BE49-F238E27FC236}">
                <a16:creationId xmlns:a16="http://schemas.microsoft.com/office/drawing/2014/main" id="{A57609E9-CF37-F622-7B0C-71A057DA2B19}"/>
              </a:ext>
            </a:extLst>
          </p:cNvPr>
          <p:cNvSpPr txBox="1"/>
          <p:nvPr/>
        </p:nvSpPr>
        <p:spPr>
          <a:xfrm>
            <a:off x="2286000" y="3581400"/>
            <a:ext cx="7620000" cy="1969770"/>
          </a:xfrm>
          <a:prstGeom prst="rect">
            <a:avLst/>
          </a:prstGeom>
          <a:noFill/>
        </p:spPr>
        <p:txBody>
          <a:bodyPr>
            <a:spAutoFit/>
          </a:bodyPr>
          <a:lstStyle/>
          <a:p>
            <a:pPr algn="ctr" fontAlgn="auto">
              <a:spcBef>
                <a:spcPts val="0"/>
              </a:spcBef>
              <a:spcAft>
                <a:spcPts val="0"/>
              </a:spcAft>
              <a:defRPr/>
            </a:pPr>
            <a:r>
              <a:rPr lang="en-US" sz="4000" i="1" dirty="0">
                <a:ln>
                  <a:solidFill>
                    <a:srgbClr val="FFFF00"/>
                  </a:solidFill>
                </a:ln>
                <a:solidFill>
                  <a:srgbClr val="002060"/>
                </a:solidFill>
                <a:latin typeface="+mn-lt"/>
                <a:cs typeface="+mn-cs"/>
              </a:rPr>
              <a:t>“ Hurt not others with that which pains yourself</a:t>
            </a:r>
            <a:r>
              <a:rPr lang="en-US" sz="4000" dirty="0">
                <a:ln>
                  <a:solidFill>
                    <a:srgbClr val="FFFF00"/>
                  </a:solidFill>
                </a:ln>
                <a:solidFill>
                  <a:srgbClr val="002060"/>
                </a:solidFill>
                <a:latin typeface="+mn-lt"/>
                <a:cs typeface="+mn-cs"/>
              </a:rPr>
              <a:t>. ” </a:t>
            </a:r>
          </a:p>
          <a:p>
            <a:pPr algn="ctr" fontAlgn="auto">
              <a:spcBef>
                <a:spcPts val="1200"/>
              </a:spcBef>
              <a:spcAft>
                <a:spcPts val="0"/>
              </a:spcAft>
              <a:defRPr/>
            </a:pPr>
            <a:r>
              <a:rPr lang="en-US" sz="3200" dirty="0">
                <a:solidFill>
                  <a:schemeClr val="accent1">
                    <a:lumMod val="50000"/>
                  </a:schemeClr>
                </a:solidFill>
                <a:latin typeface="+mn-lt"/>
                <a:cs typeface="+mn-cs"/>
              </a:rPr>
              <a:t>Udanavarga 5.18 (560 BC)</a:t>
            </a:r>
          </a:p>
        </p:txBody>
      </p:sp>
    </p:spTree>
    <p:extLst>
      <p:ext uri="{BB962C8B-B14F-4D97-AF65-F5344CB8AC3E}">
        <p14:creationId xmlns:p14="http://schemas.microsoft.com/office/powerpoint/2010/main" val="31753502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3776E-2186-EBCA-DB9B-C644C6AF12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C5D379-80FE-B8E0-FDF4-3447E6248CD9}"/>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C7043D0A-3848-8B97-6541-5948EAA0A529}"/>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3" name="Content Placeholder 1">
            <a:extLst>
              <a:ext uri="{FF2B5EF4-FFF2-40B4-BE49-F238E27FC236}">
                <a16:creationId xmlns:a16="http://schemas.microsoft.com/office/drawing/2014/main" id="{62A03DDD-B400-E619-F1FB-506F70774F6A}"/>
              </a:ext>
            </a:extLst>
          </p:cNvPr>
          <p:cNvSpPr txBox="1">
            <a:spLocks/>
          </p:cNvSpPr>
          <p:nvPr/>
        </p:nvSpPr>
        <p:spPr>
          <a:xfrm>
            <a:off x="1524000" y="685800"/>
            <a:ext cx="6629400" cy="2590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Ø"/>
              <a:defRPr/>
            </a:pPr>
            <a:r>
              <a:rPr lang="en-US" sz="3200" dirty="0">
                <a:latin typeface="+mj-lt"/>
              </a:rPr>
              <a:t>It is also the Confucian approach to Christianity:</a:t>
            </a:r>
          </a:p>
        </p:txBody>
      </p:sp>
      <p:sp>
        <p:nvSpPr>
          <p:cNvPr id="2" name="TextBox 1">
            <a:extLst>
              <a:ext uri="{FF2B5EF4-FFF2-40B4-BE49-F238E27FC236}">
                <a16:creationId xmlns:a16="http://schemas.microsoft.com/office/drawing/2014/main" id="{C9EF6B71-D25E-AFB9-AFDD-F1306CC4379A}"/>
              </a:ext>
            </a:extLst>
          </p:cNvPr>
          <p:cNvSpPr txBox="1"/>
          <p:nvPr/>
        </p:nvSpPr>
        <p:spPr>
          <a:xfrm>
            <a:off x="2286000" y="3581400"/>
            <a:ext cx="7620000" cy="1969770"/>
          </a:xfrm>
          <a:prstGeom prst="rect">
            <a:avLst/>
          </a:prstGeom>
          <a:noFill/>
        </p:spPr>
        <p:txBody>
          <a:bodyPr>
            <a:spAutoFit/>
          </a:bodyPr>
          <a:lstStyle/>
          <a:p>
            <a:pPr algn="ctr" fontAlgn="auto">
              <a:spcBef>
                <a:spcPts val="0"/>
              </a:spcBef>
              <a:spcAft>
                <a:spcPts val="0"/>
              </a:spcAft>
              <a:defRPr/>
            </a:pPr>
            <a:r>
              <a:rPr lang="en-US" sz="4000" i="1" dirty="0">
                <a:ln>
                  <a:solidFill>
                    <a:srgbClr val="FFFF00"/>
                  </a:solidFill>
                </a:ln>
                <a:solidFill>
                  <a:srgbClr val="002060"/>
                </a:solidFill>
                <a:latin typeface="+mj-lt"/>
              </a:rPr>
              <a:t>“What you do not want done to yourself, do not do to others</a:t>
            </a:r>
            <a:r>
              <a:rPr lang="en-US" sz="4000" dirty="0">
                <a:ln>
                  <a:solidFill>
                    <a:srgbClr val="FFFF00"/>
                  </a:solidFill>
                </a:ln>
                <a:solidFill>
                  <a:srgbClr val="002060"/>
                </a:solidFill>
                <a:latin typeface="+mj-lt"/>
              </a:rPr>
              <a:t>.” </a:t>
            </a:r>
          </a:p>
          <a:p>
            <a:pPr algn="ctr" fontAlgn="auto">
              <a:spcBef>
                <a:spcPts val="1200"/>
              </a:spcBef>
              <a:spcAft>
                <a:spcPts val="0"/>
              </a:spcAft>
              <a:defRPr/>
            </a:pPr>
            <a:r>
              <a:rPr lang="en-US" sz="3200" dirty="0">
                <a:solidFill>
                  <a:schemeClr val="accent1">
                    <a:lumMod val="50000"/>
                  </a:schemeClr>
                </a:solidFill>
                <a:latin typeface="+mj-lt"/>
              </a:rPr>
              <a:t>Analects of Confucius 15.23 (after 479 BC)</a:t>
            </a:r>
          </a:p>
        </p:txBody>
      </p:sp>
    </p:spTree>
    <p:extLst>
      <p:ext uri="{BB962C8B-B14F-4D97-AF65-F5344CB8AC3E}">
        <p14:creationId xmlns:p14="http://schemas.microsoft.com/office/powerpoint/2010/main" val="322928961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4F3AF-B913-722B-245C-C82DA5C02E9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BA9EC0-63DC-9CEA-B680-963F48686AAE}"/>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83E67875-EE62-0E5E-6124-4E12718CF332}"/>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3" name="Content Placeholder 1">
            <a:extLst>
              <a:ext uri="{FF2B5EF4-FFF2-40B4-BE49-F238E27FC236}">
                <a16:creationId xmlns:a16="http://schemas.microsoft.com/office/drawing/2014/main" id="{BEE95F20-5384-2658-9917-3DE6FB41DE27}"/>
              </a:ext>
            </a:extLst>
          </p:cNvPr>
          <p:cNvSpPr txBox="1">
            <a:spLocks/>
          </p:cNvSpPr>
          <p:nvPr/>
        </p:nvSpPr>
        <p:spPr>
          <a:xfrm>
            <a:off x="1524000" y="685800"/>
            <a:ext cx="6629400" cy="2590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Ø"/>
              <a:defRPr/>
            </a:pPr>
            <a:r>
              <a:rPr lang="en-US" sz="3200" dirty="0">
                <a:latin typeface="+mj-lt"/>
              </a:rPr>
              <a:t>No, we glorify and please God by what we </a:t>
            </a:r>
            <a:r>
              <a:rPr lang="en-US" sz="3200" i="1" dirty="0">
                <a:latin typeface="+mj-lt"/>
              </a:rPr>
              <a:t>DO,</a:t>
            </a:r>
            <a:r>
              <a:rPr lang="en-US" sz="3200" dirty="0">
                <a:latin typeface="+mj-lt"/>
              </a:rPr>
              <a:t> more than by what we don’t do. It should not surprise us that He rewards us for what we </a:t>
            </a:r>
            <a:r>
              <a:rPr lang="en-US" sz="3200" i="1" dirty="0">
                <a:latin typeface="+mj-lt"/>
              </a:rPr>
              <a:t>do </a:t>
            </a:r>
            <a:r>
              <a:rPr lang="en-US" sz="3200" dirty="0">
                <a:latin typeface="+mj-lt"/>
              </a:rPr>
              <a:t>(1Corinthians 3.8).</a:t>
            </a:r>
          </a:p>
        </p:txBody>
      </p:sp>
      <p:sp>
        <p:nvSpPr>
          <p:cNvPr id="2" name="TextBox 1">
            <a:extLst>
              <a:ext uri="{FF2B5EF4-FFF2-40B4-BE49-F238E27FC236}">
                <a16:creationId xmlns:a16="http://schemas.microsoft.com/office/drawing/2014/main" id="{999F009B-593C-338C-405E-99DEB603D299}"/>
              </a:ext>
            </a:extLst>
          </p:cNvPr>
          <p:cNvSpPr txBox="1"/>
          <p:nvPr/>
        </p:nvSpPr>
        <p:spPr>
          <a:xfrm>
            <a:off x="2286000" y="3581400"/>
            <a:ext cx="7620000" cy="1892826"/>
          </a:xfrm>
          <a:prstGeom prst="rect">
            <a:avLst/>
          </a:prstGeom>
          <a:noFill/>
        </p:spPr>
        <p:txBody>
          <a:bodyPr>
            <a:spAutoFit/>
          </a:bodyPr>
          <a:lstStyle/>
          <a:p>
            <a:pPr marL="342900" indent="-342900" algn="ctr" fontAlgn="auto">
              <a:spcBef>
                <a:spcPts val="0"/>
              </a:spcBef>
              <a:spcAft>
                <a:spcPts val="0"/>
              </a:spcAft>
              <a:defRPr/>
            </a:pPr>
            <a:r>
              <a:rPr lang="en-US" sz="4000" i="1" dirty="0">
                <a:ln>
                  <a:solidFill>
                    <a:srgbClr val="FFFF00"/>
                  </a:solidFill>
                </a:ln>
                <a:solidFill>
                  <a:srgbClr val="002060"/>
                </a:solidFill>
                <a:latin typeface="+mn-lt"/>
              </a:rPr>
              <a:t>“Do</a:t>
            </a:r>
            <a:r>
              <a:rPr lang="en-US" sz="4000" dirty="0">
                <a:ln>
                  <a:solidFill>
                    <a:srgbClr val="FFFF00"/>
                  </a:solidFill>
                </a:ln>
                <a:solidFill>
                  <a:srgbClr val="002060"/>
                </a:solidFill>
                <a:latin typeface="+mn-lt"/>
              </a:rPr>
              <a:t> to others as </a:t>
            </a:r>
          </a:p>
          <a:p>
            <a:pPr marL="342900" indent="-342900" algn="ctr" fontAlgn="auto">
              <a:spcBef>
                <a:spcPts val="0"/>
              </a:spcBef>
              <a:spcAft>
                <a:spcPts val="0"/>
              </a:spcAft>
              <a:defRPr/>
            </a:pPr>
            <a:r>
              <a:rPr lang="en-US" sz="4000" dirty="0">
                <a:ln>
                  <a:solidFill>
                    <a:srgbClr val="FFFF00"/>
                  </a:solidFill>
                </a:ln>
                <a:solidFill>
                  <a:srgbClr val="002060"/>
                </a:solidFill>
                <a:latin typeface="+mn-lt"/>
              </a:rPr>
              <a:t>you would have them do to you.” </a:t>
            </a:r>
          </a:p>
          <a:p>
            <a:pPr marL="342900" indent="-342900" algn="ctr" fontAlgn="auto">
              <a:spcBef>
                <a:spcPts val="600"/>
              </a:spcBef>
              <a:spcAft>
                <a:spcPts val="0"/>
              </a:spcAft>
              <a:defRPr/>
            </a:pPr>
            <a:r>
              <a:rPr lang="en-US" sz="3200" dirty="0">
                <a:solidFill>
                  <a:schemeClr val="accent1">
                    <a:lumMod val="50000"/>
                  </a:schemeClr>
                </a:solidFill>
                <a:latin typeface="+mn-lt"/>
              </a:rPr>
              <a:t>Jesus in Luke 6.31 (NIV)</a:t>
            </a:r>
          </a:p>
        </p:txBody>
      </p:sp>
    </p:spTree>
    <p:extLst>
      <p:ext uri="{BB962C8B-B14F-4D97-AF65-F5344CB8AC3E}">
        <p14:creationId xmlns:p14="http://schemas.microsoft.com/office/powerpoint/2010/main" val="70582473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BD190-1B29-472B-8685-85D345BD257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7750D5-9DBF-770A-EEC1-430AB21AEE22}"/>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4D30F839-2C3D-F84F-E321-3B51BE5136FB}"/>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DB7625DC-4B52-B044-0BD5-C4BF9826660E}"/>
              </a:ext>
            </a:extLst>
          </p:cNvPr>
          <p:cNvSpPr txBox="1">
            <a:spLocks/>
          </p:cNvSpPr>
          <p:nvPr/>
        </p:nvSpPr>
        <p:spPr>
          <a:xfrm>
            <a:off x="1125538" y="533400"/>
            <a:ext cx="7485062" cy="2590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n-lt"/>
                <a:cs typeface="+mn-cs"/>
              </a:rPr>
              <a:t>Does the Bible really teach rewards?</a:t>
            </a:r>
          </a:p>
          <a:p>
            <a:pPr marL="514350" indent="-514350" fontAlgn="auto">
              <a:spcBef>
                <a:spcPts val="0"/>
              </a:spcBef>
              <a:spcAft>
                <a:spcPts val="1800"/>
              </a:spcAft>
              <a:buClr>
                <a:srgbClr val="FFFF00"/>
              </a:buClr>
              <a:buSzPct val="85000"/>
              <a:defRPr/>
            </a:pPr>
            <a:r>
              <a:rPr lang="en-US" sz="4000" dirty="0">
                <a:ln>
                  <a:solidFill>
                    <a:srgbClr val="FFFF00"/>
                  </a:solidFill>
                </a:ln>
                <a:latin typeface="+mn-lt"/>
                <a:cs typeface="+mn-cs"/>
              </a:rPr>
              <a:t>	</a:t>
            </a:r>
            <a:r>
              <a:rPr lang="en-US" sz="4000" spc="-150" dirty="0">
                <a:ln>
                  <a:solidFill>
                    <a:srgbClr val="FFFF00"/>
                  </a:solidFill>
                </a:ln>
                <a:latin typeface="+mn-lt"/>
                <a:cs typeface="+mn-cs"/>
              </a:rPr>
              <a:t>Yes, the apostle Paul wrote:</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n-lt"/>
              <a:cs typeface="+mn-cs"/>
            </a:endParaRPr>
          </a:p>
        </p:txBody>
      </p:sp>
      <p:sp>
        <p:nvSpPr>
          <p:cNvPr id="6" name="TextBox 5">
            <a:extLst>
              <a:ext uri="{FF2B5EF4-FFF2-40B4-BE49-F238E27FC236}">
                <a16:creationId xmlns:a16="http://schemas.microsoft.com/office/drawing/2014/main" id="{188612B3-6EDC-5948-9175-33460EB4801A}"/>
              </a:ext>
            </a:extLst>
          </p:cNvPr>
          <p:cNvSpPr txBox="1"/>
          <p:nvPr/>
        </p:nvSpPr>
        <p:spPr>
          <a:xfrm>
            <a:off x="1951073" y="2935322"/>
            <a:ext cx="8382000" cy="2816156"/>
          </a:xfrm>
          <a:prstGeom prst="rect">
            <a:avLst/>
          </a:prstGeom>
          <a:noFill/>
        </p:spPr>
        <p:txBody>
          <a:bodyPr wrap="square">
            <a:spAutoFit/>
          </a:bodyPr>
          <a:lstStyle/>
          <a:p>
            <a:pPr marL="182880" indent="-182880" fontAlgn="auto">
              <a:spcBef>
                <a:spcPts val="0"/>
              </a:spcBef>
              <a:spcAft>
                <a:spcPts val="0"/>
              </a:spcAft>
              <a:defRPr/>
            </a:pPr>
            <a:r>
              <a:rPr lang="en-US" sz="3600" dirty="0">
                <a:latin typeface="+mn-lt"/>
                <a:cs typeface="+mn-cs"/>
              </a:rPr>
              <a:t>“With good will render service, as to the Lord, and not to men, knowing that whatever good thing each one does, this he will </a:t>
            </a:r>
            <a:r>
              <a:rPr lang="en-US" sz="3600" i="1" dirty="0">
                <a:latin typeface="+mn-lt"/>
                <a:cs typeface="+mn-cs"/>
              </a:rPr>
              <a:t>receive back</a:t>
            </a:r>
            <a:r>
              <a:rPr lang="en-US" sz="3600" dirty="0">
                <a:latin typeface="+mn-lt"/>
                <a:cs typeface="+mn-cs"/>
              </a:rPr>
              <a:t> from the Lord</a:t>
            </a:r>
            <a:r>
              <a:rPr lang="en-US" sz="4000" dirty="0">
                <a:latin typeface="+mn-lt"/>
                <a:cs typeface="+mn-cs"/>
              </a:rPr>
              <a:t>…”</a:t>
            </a:r>
          </a:p>
          <a:p>
            <a:pPr algn="ctr" fontAlgn="auto">
              <a:spcBef>
                <a:spcPts val="600"/>
              </a:spcBef>
              <a:spcAft>
                <a:spcPts val="0"/>
              </a:spcAft>
              <a:defRPr/>
            </a:pPr>
            <a:r>
              <a:rPr lang="en-US" sz="2400" dirty="0">
                <a:solidFill>
                  <a:srgbClr val="002060"/>
                </a:solidFill>
                <a:latin typeface="+mn-lt"/>
                <a:cs typeface="+mn-cs"/>
              </a:rPr>
              <a:t>(Ephesians 6.7-8)</a:t>
            </a:r>
            <a:r>
              <a:rPr lang="en-US" sz="2400" dirty="0">
                <a:ln>
                  <a:solidFill>
                    <a:srgbClr val="FFFF00"/>
                  </a:solidFill>
                </a:ln>
                <a:solidFill>
                  <a:srgbClr val="002060"/>
                </a:solidFill>
                <a:latin typeface="+mn-lt"/>
                <a:cs typeface="+mn-cs"/>
              </a:rPr>
              <a:t> </a:t>
            </a:r>
          </a:p>
        </p:txBody>
      </p:sp>
    </p:spTree>
    <p:extLst>
      <p:ext uri="{BB962C8B-B14F-4D97-AF65-F5344CB8AC3E}">
        <p14:creationId xmlns:p14="http://schemas.microsoft.com/office/powerpoint/2010/main" val="297634558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F3923-D2CA-00F7-8373-37582209DE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14B336B-9C30-DF50-D093-0400DD214FD1}"/>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87436BE8-D95E-4729-E4E6-D2B96DC5F873}"/>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42593143-A11A-16C3-7147-5C51EEEE372B}"/>
              </a:ext>
            </a:extLst>
          </p:cNvPr>
          <p:cNvSpPr txBox="1">
            <a:spLocks/>
          </p:cNvSpPr>
          <p:nvPr/>
        </p:nvSpPr>
        <p:spPr>
          <a:xfrm>
            <a:off x="1125538" y="533400"/>
            <a:ext cx="7485062" cy="2590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Reimbursement is coming!</a:t>
            </a:r>
          </a:p>
          <a:p>
            <a:pPr marL="514350" indent="-514350" fontAlgn="auto">
              <a:spcBef>
                <a:spcPts val="0"/>
              </a:spcBef>
              <a:spcAft>
                <a:spcPts val="1800"/>
              </a:spcAft>
              <a:buClr>
                <a:srgbClr val="FFFF00"/>
              </a:buClr>
              <a:buSzPct val="85000"/>
              <a:defRPr/>
            </a:pPr>
            <a:r>
              <a:rPr lang="en-US" sz="4000" dirty="0">
                <a:ln>
                  <a:solidFill>
                    <a:srgbClr val="FFFF00"/>
                  </a:solidFill>
                </a:ln>
                <a:latin typeface="+mj-lt"/>
              </a:rPr>
              <a:t>		Paul also wrote:</a:t>
            </a:r>
          </a:p>
          <a:p>
            <a:pPr marL="274320" indent="-274320" fontAlgn="auto">
              <a:spcBef>
                <a:spcPts val="600"/>
              </a:spcBef>
              <a:spcAft>
                <a:spcPts val="1800"/>
              </a:spcAft>
              <a:buClr>
                <a:schemeClr val="accent2"/>
              </a:buClr>
              <a:buSzPct val="85000"/>
              <a:defRPr/>
            </a:pPr>
            <a:endParaRPr lang="en-US" sz="4000" dirty="0">
              <a:ln>
                <a:solidFill>
                  <a:srgbClr val="FFFF00"/>
                </a:solidFill>
              </a:ln>
              <a:latin typeface="+mj-lt"/>
              <a:cs typeface="+mn-cs"/>
            </a:endParaRPr>
          </a:p>
        </p:txBody>
      </p:sp>
      <p:sp>
        <p:nvSpPr>
          <p:cNvPr id="2" name="TextBox 1">
            <a:extLst>
              <a:ext uri="{FF2B5EF4-FFF2-40B4-BE49-F238E27FC236}">
                <a16:creationId xmlns:a16="http://schemas.microsoft.com/office/drawing/2014/main" id="{3152958B-3147-81DC-D762-A5AABF7F8DF1}"/>
              </a:ext>
            </a:extLst>
          </p:cNvPr>
          <p:cNvSpPr txBox="1"/>
          <p:nvPr/>
        </p:nvSpPr>
        <p:spPr>
          <a:xfrm>
            <a:off x="1524000" y="2819400"/>
            <a:ext cx="9144000" cy="3370153"/>
          </a:xfrm>
          <a:prstGeom prst="rect">
            <a:avLst/>
          </a:prstGeom>
          <a:noFill/>
        </p:spPr>
        <p:txBody>
          <a:bodyPr wrap="square">
            <a:spAutoFit/>
          </a:bodyPr>
          <a:lstStyle/>
          <a:p>
            <a:pPr marL="182880" indent="-182880" fontAlgn="auto">
              <a:spcBef>
                <a:spcPts val="0"/>
              </a:spcBef>
              <a:spcAft>
                <a:spcPts val="0"/>
              </a:spcAft>
              <a:defRPr/>
            </a:pPr>
            <a:r>
              <a:rPr lang="en-US" sz="3600" dirty="0">
                <a:latin typeface="+mn-lt"/>
                <a:cs typeface="+mn-cs"/>
              </a:rPr>
              <a:t>“For we must all appear before the judgment seat of Christ, so that each one may be recompensed for his deeds in the body, according to what he has done, whether good or bad.</a:t>
            </a:r>
            <a:r>
              <a:rPr lang="en-US" sz="4000" dirty="0">
                <a:latin typeface="+mn-lt"/>
                <a:cs typeface="+mn-cs"/>
              </a:rPr>
              <a:t>”</a:t>
            </a:r>
          </a:p>
          <a:p>
            <a:pPr algn="ctr" fontAlgn="auto">
              <a:spcBef>
                <a:spcPts val="600"/>
              </a:spcBef>
              <a:spcAft>
                <a:spcPts val="0"/>
              </a:spcAft>
              <a:defRPr/>
            </a:pPr>
            <a:r>
              <a:rPr lang="en-US" sz="2400" dirty="0">
                <a:solidFill>
                  <a:srgbClr val="002060"/>
                </a:solidFill>
                <a:latin typeface="+mn-lt"/>
                <a:cs typeface="+mn-cs"/>
              </a:rPr>
              <a:t>(2 Corinthians 5.10)</a:t>
            </a:r>
            <a:r>
              <a:rPr lang="en-US" sz="2400" dirty="0">
                <a:ln>
                  <a:solidFill>
                    <a:srgbClr val="FFFF00"/>
                  </a:solidFill>
                </a:ln>
                <a:solidFill>
                  <a:srgbClr val="002060"/>
                </a:solidFill>
                <a:latin typeface="+mn-lt"/>
                <a:cs typeface="+mn-cs"/>
              </a:rPr>
              <a:t> </a:t>
            </a:r>
          </a:p>
        </p:txBody>
      </p:sp>
    </p:spTree>
    <p:extLst>
      <p:ext uri="{BB962C8B-B14F-4D97-AF65-F5344CB8AC3E}">
        <p14:creationId xmlns:p14="http://schemas.microsoft.com/office/powerpoint/2010/main" val="2076744012"/>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DC8A8-8894-2029-BCC8-8B261D81937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2972AB-F414-9B2A-6A14-7E209ACBF1EF}"/>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AB28CC6B-DAC4-0141-D929-D884E85C4CC4}"/>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1934BA30-9C70-4A26-DE08-03BE6F6BBD0A}"/>
              </a:ext>
            </a:extLst>
          </p:cNvPr>
          <p:cNvSpPr txBox="1">
            <a:spLocks/>
          </p:cNvSpPr>
          <p:nvPr/>
        </p:nvSpPr>
        <p:spPr>
          <a:xfrm>
            <a:off x="1125538" y="533400"/>
            <a:ext cx="7485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What will God reward us for?</a:t>
            </a:r>
          </a:p>
        </p:txBody>
      </p:sp>
      <p:sp>
        <p:nvSpPr>
          <p:cNvPr id="3" name="TextBox 2">
            <a:extLst>
              <a:ext uri="{FF2B5EF4-FFF2-40B4-BE49-F238E27FC236}">
                <a16:creationId xmlns:a16="http://schemas.microsoft.com/office/drawing/2014/main" id="{BE291C9E-2C90-333A-1D2C-4DDCDB101B95}"/>
              </a:ext>
            </a:extLst>
          </p:cNvPr>
          <p:cNvSpPr txBox="1"/>
          <p:nvPr/>
        </p:nvSpPr>
        <p:spPr>
          <a:xfrm>
            <a:off x="1422398" y="1676400"/>
            <a:ext cx="7950201" cy="2677656"/>
          </a:xfrm>
          <a:prstGeom prst="rect">
            <a:avLst/>
          </a:prstGeom>
          <a:noFill/>
        </p:spPr>
        <p:txBody>
          <a:bodyPr wrap="square">
            <a:spAutoFit/>
          </a:bodyPr>
          <a:lstStyle/>
          <a:p>
            <a:pPr marL="514350" indent="-514350" fontAlgn="auto">
              <a:spcBef>
                <a:spcPts val="0"/>
              </a:spcBef>
              <a:spcAft>
                <a:spcPts val="0"/>
              </a:spcAft>
              <a:buFont typeface="+mj-lt"/>
              <a:buAutoNum type="arabicPeriod"/>
              <a:defRPr/>
            </a:pPr>
            <a:r>
              <a:rPr lang="en-US" sz="2800" b="1" dirty="0">
                <a:ln>
                  <a:solidFill>
                    <a:srgbClr val="FFFF00"/>
                  </a:solidFill>
                </a:ln>
                <a:latin typeface="+mn-lt"/>
                <a:cs typeface="+mn-cs"/>
              </a:rPr>
              <a:t>Giving to the poor</a:t>
            </a:r>
            <a:r>
              <a:rPr lang="en-US" sz="2800" dirty="0">
                <a:latin typeface="+mn-lt"/>
                <a:cs typeface="+mn-cs"/>
              </a:rPr>
              <a:t> (Matthew 19.21; Luke 14.13-14): “But when you give a reception, invite the poor, the crippled, the lame, the blind, and you will be blessed, since they do not have the means to repay you; for </a:t>
            </a:r>
            <a:r>
              <a:rPr lang="en-US" sz="2800" b="1" dirty="0">
                <a:ln>
                  <a:solidFill>
                    <a:srgbClr val="FFFF00"/>
                  </a:solidFill>
                </a:ln>
                <a:latin typeface="+mn-lt"/>
                <a:cs typeface="+mn-cs"/>
              </a:rPr>
              <a:t>you will be repaid</a:t>
            </a:r>
            <a:r>
              <a:rPr lang="en-US" sz="2800" dirty="0">
                <a:latin typeface="+mn-lt"/>
                <a:cs typeface="+mn-cs"/>
              </a:rPr>
              <a:t> at the resurrection of the righteous.”</a:t>
            </a:r>
          </a:p>
        </p:txBody>
      </p:sp>
    </p:spTree>
    <p:extLst>
      <p:ext uri="{BB962C8B-B14F-4D97-AF65-F5344CB8AC3E}">
        <p14:creationId xmlns:p14="http://schemas.microsoft.com/office/powerpoint/2010/main" val="3252354436"/>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B068A-7A6B-5DE5-4D61-FE52AF06F6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8DAB84-DDE5-4CCA-F209-1AF90BE4ED0A}"/>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725708AE-DD22-CA56-948F-B30A4828FCB5}"/>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5618B9EA-3DD7-AEE6-5A4F-89BE8CBE05B5}"/>
              </a:ext>
            </a:extLst>
          </p:cNvPr>
          <p:cNvSpPr txBox="1">
            <a:spLocks/>
          </p:cNvSpPr>
          <p:nvPr/>
        </p:nvSpPr>
        <p:spPr>
          <a:xfrm>
            <a:off x="1125538" y="533400"/>
            <a:ext cx="7485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What will God reward us for?</a:t>
            </a:r>
          </a:p>
        </p:txBody>
      </p:sp>
      <p:sp>
        <p:nvSpPr>
          <p:cNvPr id="3" name="TextBox 2">
            <a:extLst>
              <a:ext uri="{FF2B5EF4-FFF2-40B4-BE49-F238E27FC236}">
                <a16:creationId xmlns:a16="http://schemas.microsoft.com/office/drawing/2014/main" id="{E0B1BCC3-561B-57DA-BCF0-5272085046C8}"/>
              </a:ext>
            </a:extLst>
          </p:cNvPr>
          <p:cNvSpPr txBox="1"/>
          <p:nvPr/>
        </p:nvSpPr>
        <p:spPr>
          <a:xfrm>
            <a:off x="1422398" y="1676400"/>
            <a:ext cx="7950201" cy="3970318"/>
          </a:xfrm>
          <a:prstGeom prst="rect">
            <a:avLst/>
          </a:prstGeom>
          <a:noFill/>
        </p:spPr>
        <p:txBody>
          <a:bodyPr wrap="square">
            <a:spAutoFit/>
          </a:bodyPr>
          <a:lstStyle/>
          <a:p>
            <a:pPr marL="514350" indent="-514350" fontAlgn="auto">
              <a:spcBef>
                <a:spcPts val="0"/>
              </a:spcBef>
              <a:spcAft>
                <a:spcPts val="0"/>
              </a:spcAft>
              <a:buFont typeface="+mj-lt"/>
              <a:buAutoNum type="arabicPeriod" startAt="2"/>
              <a:defRPr/>
            </a:pPr>
            <a:r>
              <a:rPr lang="en-US" sz="2800" b="1" dirty="0">
                <a:ln>
                  <a:solidFill>
                    <a:srgbClr val="FFFF00"/>
                  </a:solidFill>
                </a:ln>
                <a:latin typeface="+mj-lt"/>
              </a:rPr>
              <a:t>Extending hospitality</a:t>
            </a:r>
            <a:r>
              <a:rPr lang="en-US" sz="2800" dirty="0">
                <a:latin typeface="+mj-lt"/>
              </a:rPr>
              <a:t> (Matthew 10.41-42): “He who receives a prophet in the name of a prophet shall receive a prophet’s </a:t>
            </a:r>
            <a:r>
              <a:rPr lang="en-US" sz="2800" b="1" dirty="0">
                <a:ln>
                  <a:solidFill>
                    <a:srgbClr val="FFFF00"/>
                  </a:solidFill>
                </a:ln>
                <a:latin typeface="+mj-lt"/>
              </a:rPr>
              <a:t>reward</a:t>
            </a:r>
            <a:r>
              <a:rPr lang="en-US" sz="2800" dirty="0">
                <a:latin typeface="+mj-lt"/>
              </a:rPr>
              <a:t>; and he who receives a righteous man in the name of a righteous man shall receive a righteous man’s </a:t>
            </a:r>
            <a:r>
              <a:rPr lang="en-US" sz="2800" b="1" dirty="0">
                <a:ln>
                  <a:solidFill>
                    <a:srgbClr val="FFFF00"/>
                  </a:solidFill>
                </a:ln>
                <a:latin typeface="+mj-lt"/>
              </a:rPr>
              <a:t>reward</a:t>
            </a:r>
            <a:r>
              <a:rPr lang="en-US" sz="2800" dirty="0">
                <a:latin typeface="+mj-lt"/>
              </a:rPr>
              <a:t>. And whoever in the name of a disciple gives to one of these little ones even a cup of cold water to drink, truly I say to you, he shall not lose his </a:t>
            </a:r>
            <a:r>
              <a:rPr lang="en-US" sz="2800" b="1" dirty="0">
                <a:ln>
                  <a:solidFill>
                    <a:srgbClr val="FFFF00"/>
                  </a:solidFill>
                </a:ln>
                <a:latin typeface="+mj-lt"/>
              </a:rPr>
              <a:t>reward</a:t>
            </a:r>
            <a:r>
              <a:rPr lang="en-US" sz="2800" dirty="0">
                <a:latin typeface="+mj-lt"/>
              </a:rPr>
              <a:t>.”</a:t>
            </a:r>
          </a:p>
        </p:txBody>
      </p:sp>
    </p:spTree>
    <p:extLst>
      <p:ext uri="{BB962C8B-B14F-4D97-AF65-F5344CB8AC3E}">
        <p14:creationId xmlns:p14="http://schemas.microsoft.com/office/powerpoint/2010/main" val="416955417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A7EDE-39A3-1A32-35CC-B7AA3F9D68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D28665-A235-835F-7CB6-04B84B476747}"/>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4444BF69-D02C-CE88-E567-F555A7D1151D}"/>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BE810196-CF17-4701-A3D0-1489D501C0F4}"/>
              </a:ext>
            </a:extLst>
          </p:cNvPr>
          <p:cNvSpPr txBox="1">
            <a:spLocks/>
          </p:cNvSpPr>
          <p:nvPr/>
        </p:nvSpPr>
        <p:spPr>
          <a:xfrm>
            <a:off x="1125538" y="533400"/>
            <a:ext cx="7485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What will God reward us for?</a:t>
            </a:r>
          </a:p>
        </p:txBody>
      </p:sp>
      <p:sp>
        <p:nvSpPr>
          <p:cNvPr id="3" name="TextBox 2">
            <a:extLst>
              <a:ext uri="{FF2B5EF4-FFF2-40B4-BE49-F238E27FC236}">
                <a16:creationId xmlns:a16="http://schemas.microsoft.com/office/drawing/2014/main" id="{DC09D812-02C8-7A0C-085A-D971146E5731}"/>
              </a:ext>
            </a:extLst>
          </p:cNvPr>
          <p:cNvSpPr txBox="1"/>
          <p:nvPr/>
        </p:nvSpPr>
        <p:spPr>
          <a:xfrm>
            <a:off x="1422398" y="1676400"/>
            <a:ext cx="7950201" cy="1815882"/>
          </a:xfrm>
          <a:prstGeom prst="rect">
            <a:avLst/>
          </a:prstGeom>
          <a:noFill/>
        </p:spPr>
        <p:txBody>
          <a:bodyPr wrap="square">
            <a:spAutoFit/>
          </a:bodyPr>
          <a:lstStyle/>
          <a:p>
            <a:pPr marL="514350" indent="-514350" fontAlgn="auto">
              <a:spcBef>
                <a:spcPts val="0"/>
              </a:spcBef>
              <a:spcAft>
                <a:spcPts val="0"/>
              </a:spcAft>
              <a:buFont typeface="+mj-lt"/>
              <a:buAutoNum type="arabicPeriod" startAt="3"/>
              <a:defRPr/>
            </a:pPr>
            <a:r>
              <a:rPr lang="en-US" sz="2800" b="1" dirty="0">
                <a:ln>
                  <a:solidFill>
                    <a:srgbClr val="FFFF00"/>
                  </a:solidFill>
                </a:ln>
                <a:latin typeface="+mn-lt"/>
              </a:rPr>
              <a:t>Loving our enemies</a:t>
            </a:r>
            <a:r>
              <a:rPr lang="en-US" sz="2800" dirty="0">
                <a:latin typeface="+mn-lt"/>
              </a:rPr>
              <a:t> (Luke 6.35): “But love your enemies, and do good, and lend, expecting nothing in return; and </a:t>
            </a:r>
            <a:r>
              <a:rPr lang="en-US" sz="2800" b="1" dirty="0">
                <a:ln>
                  <a:solidFill>
                    <a:srgbClr val="FFFF00"/>
                  </a:solidFill>
                </a:ln>
                <a:latin typeface="+mn-lt"/>
              </a:rPr>
              <a:t>your reward</a:t>
            </a:r>
            <a:r>
              <a:rPr lang="en-US" sz="2800" dirty="0">
                <a:latin typeface="+mn-lt"/>
              </a:rPr>
              <a:t> will be great...”</a:t>
            </a:r>
          </a:p>
        </p:txBody>
      </p:sp>
    </p:spTree>
    <p:extLst>
      <p:ext uri="{BB962C8B-B14F-4D97-AF65-F5344CB8AC3E}">
        <p14:creationId xmlns:p14="http://schemas.microsoft.com/office/powerpoint/2010/main" val="4193437748"/>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FCCB2-7261-389C-4A62-2FB5298E97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830A8E-774F-A81C-BCEA-61DEA2BD733A}"/>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E8BEBA42-C460-0A18-99BB-DEFC83720431}"/>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F74A64EA-A344-9439-B2C6-D23C4FFD4FDD}"/>
              </a:ext>
            </a:extLst>
          </p:cNvPr>
          <p:cNvSpPr txBox="1">
            <a:spLocks/>
          </p:cNvSpPr>
          <p:nvPr/>
        </p:nvSpPr>
        <p:spPr>
          <a:xfrm>
            <a:off x="1125538" y="533400"/>
            <a:ext cx="7485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What will God reward us for?</a:t>
            </a:r>
          </a:p>
        </p:txBody>
      </p:sp>
      <p:sp>
        <p:nvSpPr>
          <p:cNvPr id="3" name="TextBox 2">
            <a:extLst>
              <a:ext uri="{FF2B5EF4-FFF2-40B4-BE49-F238E27FC236}">
                <a16:creationId xmlns:a16="http://schemas.microsoft.com/office/drawing/2014/main" id="{E63F4597-418A-081F-7A05-23211A80C557}"/>
              </a:ext>
            </a:extLst>
          </p:cNvPr>
          <p:cNvSpPr txBox="1"/>
          <p:nvPr/>
        </p:nvSpPr>
        <p:spPr>
          <a:xfrm>
            <a:off x="1422398" y="1676400"/>
            <a:ext cx="7950201" cy="2677656"/>
          </a:xfrm>
          <a:prstGeom prst="rect">
            <a:avLst/>
          </a:prstGeom>
          <a:noFill/>
        </p:spPr>
        <p:txBody>
          <a:bodyPr wrap="square">
            <a:spAutoFit/>
          </a:bodyPr>
          <a:lstStyle/>
          <a:p>
            <a:pPr marL="514350" indent="-514350" fontAlgn="auto">
              <a:spcBef>
                <a:spcPts val="0"/>
              </a:spcBef>
              <a:spcAft>
                <a:spcPts val="0"/>
              </a:spcAft>
              <a:buFont typeface="+mj-lt"/>
              <a:buAutoNum type="arabicPeriod" startAt="4"/>
              <a:defRPr/>
            </a:pPr>
            <a:r>
              <a:rPr lang="en-US" sz="2800" b="1" dirty="0">
                <a:ln>
                  <a:solidFill>
                    <a:srgbClr val="FFFF00"/>
                  </a:solidFill>
                </a:ln>
                <a:latin typeface="+mn-lt"/>
              </a:rPr>
              <a:t>Enduring persecution</a:t>
            </a:r>
            <a:r>
              <a:rPr lang="en-US" sz="2800" dirty="0">
                <a:latin typeface="+mn-lt"/>
              </a:rPr>
              <a:t> (Matthew 5.11; Luke 6.22-23): “Blessed are you when men hate you, and ostracize you, and insult you, and scorn your name as evil, for the sake of the Son of Man. Be glad in that day and leap for joy, for behold, your </a:t>
            </a:r>
            <a:r>
              <a:rPr lang="en-US" sz="2800" b="1" dirty="0">
                <a:ln>
                  <a:solidFill>
                    <a:srgbClr val="FFFF00"/>
                  </a:solidFill>
                </a:ln>
                <a:latin typeface="+mn-lt"/>
              </a:rPr>
              <a:t>reward</a:t>
            </a:r>
            <a:r>
              <a:rPr lang="en-US" sz="2800" dirty="0">
                <a:latin typeface="+mn-lt"/>
              </a:rPr>
              <a:t> is great in heaven.”</a:t>
            </a:r>
          </a:p>
        </p:txBody>
      </p:sp>
    </p:spTree>
    <p:extLst>
      <p:ext uri="{BB962C8B-B14F-4D97-AF65-F5344CB8AC3E}">
        <p14:creationId xmlns:p14="http://schemas.microsoft.com/office/powerpoint/2010/main" val="3111634848"/>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925D-34F5-CADE-AA61-90B3CCD082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B1DA782-9C9B-4D3A-F3A7-3A8DF7D121C9}"/>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DB05EE90-55C5-20D7-957B-7DF5BAC2BFC0}"/>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1C67DAF8-9B0B-DB19-3243-673A32B54C29}"/>
              </a:ext>
            </a:extLst>
          </p:cNvPr>
          <p:cNvSpPr txBox="1">
            <a:spLocks/>
          </p:cNvSpPr>
          <p:nvPr/>
        </p:nvSpPr>
        <p:spPr>
          <a:xfrm>
            <a:off x="1125538" y="533400"/>
            <a:ext cx="7485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What will God reward us for?</a:t>
            </a:r>
          </a:p>
        </p:txBody>
      </p:sp>
      <p:sp>
        <p:nvSpPr>
          <p:cNvPr id="3" name="TextBox 2">
            <a:extLst>
              <a:ext uri="{FF2B5EF4-FFF2-40B4-BE49-F238E27FC236}">
                <a16:creationId xmlns:a16="http://schemas.microsoft.com/office/drawing/2014/main" id="{670787EC-72B8-2EA8-BE74-2173CF91F027}"/>
              </a:ext>
            </a:extLst>
          </p:cNvPr>
          <p:cNvSpPr txBox="1"/>
          <p:nvPr/>
        </p:nvSpPr>
        <p:spPr>
          <a:xfrm>
            <a:off x="1422398" y="1676400"/>
            <a:ext cx="7950201" cy="3970318"/>
          </a:xfrm>
          <a:prstGeom prst="rect">
            <a:avLst/>
          </a:prstGeom>
          <a:noFill/>
        </p:spPr>
        <p:txBody>
          <a:bodyPr wrap="square">
            <a:spAutoFit/>
          </a:bodyPr>
          <a:lstStyle/>
          <a:p>
            <a:pPr marL="514350" indent="-514350" fontAlgn="auto">
              <a:spcBef>
                <a:spcPts val="0"/>
              </a:spcBef>
              <a:spcAft>
                <a:spcPts val="0"/>
              </a:spcAft>
              <a:buFont typeface="+mj-lt"/>
              <a:buAutoNum type="arabicPeriod" startAt="5"/>
              <a:defRPr/>
            </a:pPr>
            <a:r>
              <a:rPr lang="en-US" sz="2800" b="1" dirty="0">
                <a:ln>
                  <a:solidFill>
                    <a:srgbClr val="FFFF00"/>
                  </a:solidFill>
                </a:ln>
                <a:latin typeface="+mn-lt"/>
              </a:rPr>
              <a:t>Making disciples</a:t>
            </a:r>
            <a:r>
              <a:rPr lang="en-US" sz="2800" dirty="0">
                <a:latin typeface="+mn-lt"/>
              </a:rPr>
              <a:t> (1Cor. 3.10-17; 1Peter 2.5): “If any man builds on the foundation with gold, silver, precious stones, wood, hay, straw, each man’s work will become evident; for … the fire itself will test the quality of each man’s work. If any man’s work … remains, he will receive a </a:t>
            </a:r>
            <a:r>
              <a:rPr lang="en-US" sz="2800" b="1" dirty="0">
                <a:ln>
                  <a:solidFill>
                    <a:srgbClr val="FFFF00"/>
                  </a:solidFill>
                </a:ln>
                <a:latin typeface="+mn-lt"/>
              </a:rPr>
              <a:t>reward</a:t>
            </a:r>
            <a:r>
              <a:rPr lang="en-US" sz="2800" dirty="0">
                <a:latin typeface="+mn-lt"/>
              </a:rPr>
              <a:t>. If any man’s work is burned up, he will suffer loss; but he himself will be saved, yet so as through fire.” </a:t>
            </a:r>
          </a:p>
        </p:txBody>
      </p:sp>
    </p:spTree>
    <p:extLst>
      <p:ext uri="{BB962C8B-B14F-4D97-AF65-F5344CB8AC3E}">
        <p14:creationId xmlns:p14="http://schemas.microsoft.com/office/powerpoint/2010/main" val="653616585"/>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963FB-0E76-FE5F-385A-E1812F2411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6D9F4DC-AECB-A0C6-9115-C6A7FA697906}"/>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AFD2F672-63DA-5B89-4047-88AD242091B4}"/>
              </a:ext>
            </a:extLst>
          </p:cNvPr>
          <p:cNvPicPr>
            <a:picLocks noChangeAspect="1"/>
          </p:cNvPicPr>
          <p:nvPr/>
        </p:nvPicPr>
        <p:blipFill>
          <a:blip r:embed="rId3"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9C60B44B-A322-489F-B7E0-CF16B31939EF}"/>
              </a:ext>
            </a:extLst>
          </p:cNvPr>
          <p:cNvSpPr txBox="1">
            <a:spLocks/>
          </p:cNvSpPr>
          <p:nvPr/>
        </p:nvSpPr>
        <p:spPr>
          <a:xfrm>
            <a:off x="1125538" y="533400"/>
            <a:ext cx="7485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When will God reward us?</a:t>
            </a:r>
          </a:p>
        </p:txBody>
      </p:sp>
      <p:sp>
        <p:nvSpPr>
          <p:cNvPr id="2" name="TextBox 5">
            <a:extLst>
              <a:ext uri="{FF2B5EF4-FFF2-40B4-BE49-F238E27FC236}">
                <a16:creationId xmlns:a16="http://schemas.microsoft.com/office/drawing/2014/main" id="{461ECB6B-D0ED-971B-3A22-F38FFE49E081}"/>
              </a:ext>
            </a:extLst>
          </p:cNvPr>
          <p:cNvSpPr txBox="1">
            <a:spLocks noChangeArrowheads="1"/>
          </p:cNvSpPr>
          <p:nvPr/>
        </p:nvSpPr>
        <p:spPr bwMode="auto">
          <a:xfrm>
            <a:off x="1422398" y="1720850"/>
            <a:ext cx="8102601" cy="3416320"/>
          </a:xfrm>
          <a:prstGeom prst="rect">
            <a:avLst/>
          </a:prstGeom>
          <a:noFill/>
          <a:ln w="9525">
            <a:noFill/>
            <a:miter lim="800000"/>
            <a:headEnd/>
            <a:tailEnd/>
          </a:ln>
        </p:spPr>
        <p:txBody>
          <a:bodyPr wrap="square">
            <a:spAutoFit/>
          </a:bodyPr>
          <a:lstStyle/>
          <a:p>
            <a:pPr marL="514350" indent="-514350">
              <a:spcBef>
                <a:spcPts val="1200"/>
              </a:spcBef>
              <a:buFont typeface="Constantia" pitchFamily="18" charset="0"/>
              <a:buAutoNum type="arabicPeriod"/>
            </a:pPr>
            <a:r>
              <a:rPr lang="en-US" sz="2800" b="1" dirty="0">
                <a:latin typeface="Constantia" pitchFamily="18" charset="0"/>
              </a:rPr>
              <a:t>Now, in the present age (Mark 10.29-30).</a:t>
            </a:r>
          </a:p>
          <a:p>
            <a:pPr marL="514350" indent="-514350">
              <a:spcBef>
                <a:spcPts val="1200"/>
              </a:spcBef>
              <a:buFont typeface="Constantia" pitchFamily="18" charset="0"/>
              <a:buAutoNum type="arabicPeriod"/>
            </a:pPr>
            <a:r>
              <a:rPr lang="en-US" sz="2800" b="1" dirty="0">
                <a:latin typeface="Constantia" pitchFamily="18" charset="0"/>
              </a:rPr>
              <a:t>In the coming Day of the Lord (1Corinthians 3.13-14; 2Timothy 4.8).</a:t>
            </a:r>
          </a:p>
          <a:p>
            <a:pPr marL="514350" indent="-514350">
              <a:spcBef>
                <a:spcPts val="1200"/>
              </a:spcBef>
              <a:buFont typeface="Constantia" pitchFamily="18" charset="0"/>
              <a:buAutoNum type="arabicPeriod"/>
            </a:pPr>
            <a:r>
              <a:rPr lang="en-US" sz="2800" b="1" dirty="0">
                <a:latin typeface="Constantia" pitchFamily="18" charset="0"/>
              </a:rPr>
              <a:t>When Jesus comes (Revelation 22.12); i.e., when the King takes full possession of His kingdom (Luke 19.12-19).</a:t>
            </a:r>
          </a:p>
          <a:p>
            <a:pPr marL="514350" indent="-514350">
              <a:buFont typeface="Constantia" pitchFamily="18" charset="0"/>
              <a:buAutoNum type="arabicPeriod"/>
            </a:pPr>
            <a:endParaRPr lang="en-US" sz="2800" dirty="0">
              <a:latin typeface="Constantia" pitchFamily="18" charset="0"/>
            </a:endParaRPr>
          </a:p>
        </p:txBody>
      </p:sp>
    </p:spTree>
    <p:extLst>
      <p:ext uri="{BB962C8B-B14F-4D97-AF65-F5344CB8AC3E}">
        <p14:creationId xmlns:p14="http://schemas.microsoft.com/office/powerpoint/2010/main" val="2383975966"/>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0D164-8C0E-3527-78F3-5F5D4DD5066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F0A9F62-4CE4-E95B-C587-C5E0420B69F9}"/>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80FA2DF3-0200-B4BA-D9AF-3C3956721F41}"/>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7423E988-3397-00D4-EA4B-DADA7232C09D}"/>
              </a:ext>
            </a:extLst>
          </p:cNvPr>
          <p:cNvSpPr txBox="1">
            <a:spLocks/>
          </p:cNvSpPr>
          <p:nvPr/>
        </p:nvSpPr>
        <p:spPr>
          <a:xfrm>
            <a:off x="1125538" y="533400"/>
            <a:ext cx="7866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What will we receive as rewards?</a:t>
            </a:r>
          </a:p>
        </p:txBody>
      </p:sp>
      <p:sp>
        <p:nvSpPr>
          <p:cNvPr id="2" name="TextBox 5">
            <a:extLst>
              <a:ext uri="{FF2B5EF4-FFF2-40B4-BE49-F238E27FC236}">
                <a16:creationId xmlns:a16="http://schemas.microsoft.com/office/drawing/2014/main" id="{2AC3CF7D-4175-92F8-AED9-2587643F1B37}"/>
              </a:ext>
            </a:extLst>
          </p:cNvPr>
          <p:cNvSpPr txBox="1">
            <a:spLocks noChangeArrowheads="1"/>
          </p:cNvSpPr>
          <p:nvPr/>
        </p:nvSpPr>
        <p:spPr bwMode="auto">
          <a:xfrm>
            <a:off x="1422398" y="1720850"/>
            <a:ext cx="8102601" cy="4585871"/>
          </a:xfrm>
          <a:prstGeom prst="rect">
            <a:avLst/>
          </a:prstGeom>
          <a:noFill/>
          <a:ln w="9525">
            <a:noFill/>
            <a:miter lim="800000"/>
            <a:headEnd/>
            <a:tailEnd/>
          </a:ln>
        </p:spPr>
        <p:txBody>
          <a:bodyPr wrap="square">
            <a:spAutoFit/>
          </a:bodyPr>
          <a:lstStyle/>
          <a:p>
            <a:pPr marL="514350" indent="-514350">
              <a:spcBef>
                <a:spcPts val="1200"/>
              </a:spcBef>
              <a:buFont typeface="Constantia" pitchFamily="18" charset="0"/>
              <a:buAutoNum type="arabicPeriod"/>
            </a:pPr>
            <a:r>
              <a:rPr lang="en-US" sz="2800" b="1" dirty="0">
                <a:latin typeface="Constantia" pitchFamily="18" charset="0"/>
              </a:rPr>
              <a:t>Family, houses, farms (Mark 10.28-30).</a:t>
            </a:r>
          </a:p>
          <a:p>
            <a:pPr marL="514350" indent="-514350">
              <a:spcBef>
                <a:spcPts val="1200"/>
              </a:spcBef>
              <a:buFont typeface="Constantia" pitchFamily="18" charset="0"/>
              <a:buAutoNum type="arabicPeriod"/>
            </a:pPr>
            <a:r>
              <a:rPr lang="en-US" sz="2800" b="1" dirty="0">
                <a:latin typeface="Constantia" pitchFamily="18" charset="0"/>
              </a:rPr>
              <a:t>A crown and robe of righteousness (2Timothy 4.8; Revelation 19.7-8).</a:t>
            </a:r>
          </a:p>
          <a:p>
            <a:pPr marL="514350" indent="-514350">
              <a:spcBef>
                <a:spcPts val="1200"/>
              </a:spcBef>
              <a:buFont typeface="Constantia" pitchFamily="18" charset="0"/>
              <a:buAutoNum type="arabicPeriod"/>
            </a:pPr>
            <a:r>
              <a:rPr lang="en-US" sz="2800" b="1" dirty="0">
                <a:latin typeface="Constantia" pitchFamily="18" charset="0"/>
              </a:rPr>
              <a:t>Authority over cities and nations (Luke 19.12-19; Revelation 2.26-27).</a:t>
            </a:r>
          </a:p>
          <a:p>
            <a:pPr marL="514350" indent="-514350">
              <a:spcBef>
                <a:spcPts val="1200"/>
              </a:spcBef>
              <a:buFont typeface="Constantia" pitchFamily="18" charset="0"/>
              <a:buAutoNum type="arabicPeriod"/>
            </a:pPr>
            <a:r>
              <a:rPr lang="en-US" sz="2800" b="1" dirty="0">
                <a:latin typeface="Constantia" pitchFamily="18" charset="0"/>
              </a:rPr>
              <a:t>Praise from God (Matthew 25.21,23; 1 Corinthians 4.5).</a:t>
            </a:r>
          </a:p>
          <a:p>
            <a:pPr marL="514350" indent="-514350">
              <a:spcBef>
                <a:spcPts val="1200"/>
              </a:spcBef>
              <a:buFont typeface="Constantia" pitchFamily="18" charset="0"/>
              <a:buAutoNum type="arabicPeriod"/>
            </a:pPr>
            <a:endParaRPr lang="en-US" sz="2800" b="1" dirty="0">
              <a:latin typeface="Constantia" pitchFamily="18" charset="0"/>
            </a:endParaRPr>
          </a:p>
          <a:p>
            <a:pPr marL="514350" indent="-514350">
              <a:buFont typeface="Constantia" pitchFamily="18" charset="0"/>
              <a:buAutoNum type="arabicPeriod"/>
            </a:pPr>
            <a:endParaRPr lang="en-US" sz="2800" dirty="0">
              <a:latin typeface="Constantia" pitchFamily="18" charset="0"/>
            </a:endParaRPr>
          </a:p>
        </p:txBody>
      </p:sp>
    </p:spTree>
    <p:extLst>
      <p:ext uri="{BB962C8B-B14F-4D97-AF65-F5344CB8AC3E}">
        <p14:creationId xmlns:p14="http://schemas.microsoft.com/office/powerpoint/2010/main" val="323579189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736E4-EB5E-78D2-BE10-3F049A34C5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3F580E7-DA30-2839-295F-AB274F38BF04}"/>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FAA10032-422D-CF5C-4618-B35F316B2367}"/>
              </a:ext>
            </a:extLst>
          </p:cNvPr>
          <p:cNvPicPr>
            <a:picLocks noChangeAspect="1"/>
          </p:cNvPicPr>
          <p:nvPr/>
        </p:nvPicPr>
        <p:blipFill>
          <a:blip r:embed="rId3"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D8ABE456-5E1F-DA40-7F66-9775ED856946}"/>
              </a:ext>
            </a:extLst>
          </p:cNvPr>
          <p:cNvSpPr txBox="1">
            <a:spLocks/>
          </p:cNvSpPr>
          <p:nvPr/>
        </p:nvSpPr>
        <p:spPr>
          <a:xfrm>
            <a:off x="1125538" y="533400"/>
            <a:ext cx="7866062" cy="1000125"/>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These are in addition to what we already have in Christ:</a:t>
            </a:r>
          </a:p>
        </p:txBody>
      </p:sp>
      <p:sp>
        <p:nvSpPr>
          <p:cNvPr id="3" name="TextBox 5">
            <a:extLst>
              <a:ext uri="{FF2B5EF4-FFF2-40B4-BE49-F238E27FC236}">
                <a16:creationId xmlns:a16="http://schemas.microsoft.com/office/drawing/2014/main" id="{3C15528E-B9B3-CA9D-40D1-FCC33A9BDA62}"/>
              </a:ext>
            </a:extLst>
          </p:cNvPr>
          <p:cNvSpPr txBox="1">
            <a:spLocks noChangeArrowheads="1"/>
          </p:cNvSpPr>
          <p:nvPr/>
        </p:nvSpPr>
        <p:spPr bwMode="auto">
          <a:xfrm>
            <a:off x="1447800" y="2294604"/>
            <a:ext cx="8382000" cy="3570208"/>
          </a:xfrm>
          <a:prstGeom prst="rect">
            <a:avLst/>
          </a:prstGeom>
          <a:noFill/>
          <a:ln w="9525">
            <a:noFill/>
            <a:miter lim="800000"/>
            <a:headEnd/>
            <a:tailEnd/>
          </a:ln>
        </p:spPr>
        <p:txBody>
          <a:bodyPr wrap="square">
            <a:spAutoFit/>
          </a:bodyPr>
          <a:lstStyle/>
          <a:p>
            <a:pPr marL="514350" indent="-514350">
              <a:spcBef>
                <a:spcPts val="1200"/>
              </a:spcBef>
              <a:buFont typeface="Wingdings" pitchFamily="2" charset="2"/>
              <a:buChar char="ü"/>
            </a:pPr>
            <a:r>
              <a:rPr lang="en-US" sz="2800" b="1" dirty="0">
                <a:latin typeface="Constantia" pitchFamily="18" charset="0"/>
              </a:rPr>
              <a:t>Eternal life (Mark 10.30; Rev 2.17).</a:t>
            </a:r>
          </a:p>
          <a:p>
            <a:pPr marL="514350" indent="-514350">
              <a:spcBef>
                <a:spcPts val="1200"/>
              </a:spcBef>
              <a:buFont typeface="Wingdings" pitchFamily="2" charset="2"/>
              <a:buChar char="ü"/>
            </a:pPr>
            <a:r>
              <a:rPr lang="en-US" sz="2800" b="1" dirty="0">
                <a:latin typeface="Constantia" pitchFamily="18" charset="0"/>
              </a:rPr>
              <a:t>The Heavenly City, New Jerusalem (Hebrews 11.10,16; Revelation 22.14).</a:t>
            </a:r>
          </a:p>
          <a:p>
            <a:pPr marL="514350" indent="-514350">
              <a:spcBef>
                <a:spcPts val="1200"/>
              </a:spcBef>
              <a:buFont typeface="Wingdings" pitchFamily="2" charset="2"/>
              <a:buChar char="ü"/>
            </a:pPr>
            <a:r>
              <a:rPr lang="en-US" sz="2800" b="1" dirty="0">
                <a:latin typeface="Constantia" pitchFamily="18" charset="0"/>
              </a:rPr>
              <a:t>Ever-deepening relationship with Jesus Himself (Revelation 2.17).</a:t>
            </a:r>
          </a:p>
          <a:p>
            <a:pPr marL="514350" indent="-514350">
              <a:spcBef>
                <a:spcPts val="1200"/>
              </a:spcBef>
              <a:buFont typeface="Wingdings" pitchFamily="2" charset="2"/>
              <a:buChar char="ü"/>
            </a:pPr>
            <a:r>
              <a:rPr lang="en-US" sz="2800" b="1" dirty="0">
                <a:latin typeface="Constantia" pitchFamily="18" charset="0"/>
              </a:rPr>
              <a:t>Promise of a Jerusalem wedding (Isaiah 4.5; 25.6-7; Revelation 19.7-9).</a:t>
            </a:r>
            <a:endParaRPr lang="en-US" sz="2800" dirty="0">
              <a:latin typeface="Constantia" pitchFamily="18" charset="0"/>
            </a:endParaRPr>
          </a:p>
        </p:txBody>
      </p:sp>
    </p:spTree>
    <p:extLst>
      <p:ext uri="{BB962C8B-B14F-4D97-AF65-F5344CB8AC3E}">
        <p14:creationId xmlns:p14="http://schemas.microsoft.com/office/powerpoint/2010/main" val="3912269370"/>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CA938-2BA6-5CC3-8C7C-9ADB6507AB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9F0ADA-52BF-7DCF-A84D-325358FCD569}"/>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7C117B76-EDCE-CC7F-6026-636C7ABF0394}"/>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94C94FF1-955C-6634-8080-012E8E492C59}"/>
              </a:ext>
            </a:extLst>
          </p:cNvPr>
          <p:cNvSpPr txBox="1">
            <a:spLocks/>
          </p:cNvSpPr>
          <p:nvPr/>
        </p:nvSpPr>
        <p:spPr>
          <a:xfrm>
            <a:off x="1125538" y="533400"/>
            <a:ext cx="7866062" cy="1447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But Isn’t it wrong to do good works in hope of rewards?</a:t>
            </a:r>
          </a:p>
        </p:txBody>
      </p:sp>
      <p:sp>
        <p:nvSpPr>
          <p:cNvPr id="3" name="TextBox 5">
            <a:extLst>
              <a:ext uri="{FF2B5EF4-FFF2-40B4-BE49-F238E27FC236}">
                <a16:creationId xmlns:a16="http://schemas.microsoft.com/office/drawing/2014/main" id="{A025EE13-D2A4-B9D8-8E24-2989396F67D3}"/>
              </a:ext>
            </a:extLst>
          </p:cNvPr>
          <p:cNvSpPr txBox="1">
            <a:spLocks noChangeArrowheads="1"/>
          </p:cNvSpPr>
          <p:nvPr/>
        </p:nvSpPr>
        <p:spPr bwMode="auto">
          <a:xfrm>
            <a:off x="1066800" y="2294604"/>
            <a:ext cx="8763000" cy="2708434"/>
          </a:xfrm>
          <a:prstGeom prst="rect">
            <a:avLst/>
          </a:prstGeom>
          <a:noFill/>
          <a:ln w="9525">
            <a:noFill/>
            <a:miter lim="800000"/>
            <a:headEnd/>
            <a:tailEnd/>
          </a:ln>
        </p:spPr>
        <p:txBody>
          <a:bodyPr wrap="square">
            <a:spAutoFit/>
          </a:bodyPr>
          <a:lstStyle/>
          <a:p>
            <a:pPr marL="514350" indent="-514350">
              <a:spcBef>
                <a:spcPts val="1200"/>
              </a:spcBef>
            </a:pPr>
            <a:r>
              <a:rPr lang="en-US" sz="3200" b="1" dirty="0">
                <a:latin typeface="Constantia" pitchFamily="18" charset="0"/>
              </a:rPr>
              <a:t>It is foolish to</a:t>
            </a:r>
            <a:r>
              <a:rPr lang="en-US" sz="3200" b="1" i="1" dirty="0">
                <a:latin typeface="Constantia" pitchFamily="18" charset="0"/>
              </a:rPr>
              <a:t> pretend</a:t>
            </a:r>
            <a:r>
              <a:rPr lang="en-US" sz="3200" b="1" dirty="0">
                <a:latin typeface="Constantia" pitchFamily="18" charset="0"/>
              </a:rPr>
              <a:t> to do good works to gain the approval of men (Matthew 6.2,5),</a:t>
            </a:r>
          </a:p>
          <a:p>
            <a:pPr marL="514350" indent="-514350">
              <a:spcBef>
                <a:spcPts val="1200"/>
              </a:spcBef>
            </a:pPr>
            <a:r>
              <a:rPr lang="en-US" sz="3200" b="1" dirty="0">
                <a:latin typeface="Constantia" pitchFamily="18" charset="0"/>
              </a:rPr>
              <a:t>But the great heroes of the faith performed their exploits in the hopes of obtaining “a better resurrection” (Hebrews 11.35)!</a:t>
            </a:r>
          </a:p>
        </p:txBody>
      </p:sp>
    </p:spTree>
    <p:extLst>
      <p:ext uri="{BB962C8B-B14F-4D97-AF65-F5344CB8AC3E}">
        <p14:creationId xmlns:p14="http://schemas.microsoft.com/office/powerpoint/2010/main" val="243279006"/>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A1D13-5E04-6E44-C9A3-CFBDE10183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3D5D08-DA49-DEDA-7DC7-90609FD99292}"/>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00104499-4DD2-9737-5DB1-B6AF14698F45}"/>
              </a:ext>
            </a:extLst>
          </p:cNvPr>
          <p:cNvPicPr>
            <a:picLocks noChangeAspect="1"/>
          </p:cNvPicPr>
          <p:nvPr/>
        </p:nvPicPr>
        <p:blipFill>
          <a:blip r:embed="rId3" cstate="print"/>
          <a:srcRect/>
          <a:stretch>
            <a:fillRect/>
          </a:stretch>
        </p:blipFill>
        <p:spPr bwMode="auto">
          <a:xfrm>
            <a:off x="9659937" y="1514476"/>
            <a:ext cx="1406525" cy="1000125"/>
          </a:xfrm>
          <a:prstGeom prst="rect">
            <a:avLst/>
          </a:prstGeom>
          <a:noFill/>
          <a:ln w="9525">
            <a:noFill/>
            <a:miter lim="800000"/>
            <a:headEnd/>
            <a:tailEnd/>
          </a:ln>
        </p:spPr>
      </p:pic>
      <p:sp>
        <p:nvSpPr>
          <p:cNvPr id="5" name="Content Placeholder 1">
            <a:extLst>
              <a:ext uri="{FF2B5EF4-FFF2-40B4-BE49-F238E27FC236}">
                <a16:creationId xmlns:a16="http://schemas.microsoft.com/office/drawing/2014/main" id="{BBDF559C-E514-981A-DEC2-62185D7AB5B9}"/>
              </a:ext>
            </a:extLst>
          </p:cNvPr>
          <p:cNvSpPr txBox="1">
            <a:spLocks/>
          </p:cNvSpPr>
          <p:nvPr/>
        </p:nvSpPr>
        <p:spPr>
          <a:xfrm>
            <a:off x="1125538" y="533400"/>
            <a:ext cx="7866062" cy="1447800"/>
          </a:xfrm>
          <a:prstGeom prst="rect">
            <a:avLst/>
          </a:prstGeom>
          <a:effectLst>
            <a:glow rad="228600">
              <a:schemeClr val="accent3">
                <a:satMod val="175000"/>
                <a:alpha val="40000"/>
              </a:schemeClr>
            </a:glow>
          </a:effectLst>
        </p:spPr>
        <p:txBody>
          <a:bodyPr/>
          <a:lstStyle/>
          <a:p>
            <a:pPr marL="514350" indent="-514350" fontAlgn="auto">
              <a:spcBef>
                <a:spcPts val="0"/>
              </a:spcBef>
              <a:spcAft>
                <a:spcPts val="1800"/>
              </a:spcAft>
              <a:buClr>
                <a:srgbClr val="FFFF00"/>
              </a:buClr>
              <a:buSzPct val="85000"/>
              <a:buFont typeface="Wingdings" pitchFamily="2" charset="2"/>
              <a:buChar char="v"/>
              <a:defRPr/>
            </a:pPr>
            <a:r>
              <a:rPr lang="en-US" sz="4000" dirty="0">
                <a:ln>
                  <a:solidFill>
                    <a:srgbClr val="FFFF00"/>
                  </a:solidFill>
                </a:ln>
                <a:latin typeface="+mj-lt"/>
              </a:rPr>
              <a:t>But Isn’t it wrong to do good works in hope of rewards?</a:t>
            </a:r>
          </a:p>
        </p:txBody>
      </p:sp>
      <p:sp>
        <p:nvSpPr>
          <p:cNvPr id="3" name="TextBox 5">
            <a:extLst>
              <a:ext uri="{FF2B5EF4-FFF2-40B4-BE49-F238E27FC236}">
                <a16:creationId xmlns:a16="http://schemas.microsoft.com/office/drawing/2014/main" id="{603BC56F-C7D8-DA95-A0A8-74DD30721F6D}"/>
              </a:ext>
            </a:extLst>
          </p:cNvPr>
          <p:cNvSpPr txBox="1">
            <a:spLocks noChangeArrowheads="1"/>
          </p:cNvSpPr>
          <p:nvPr/>
        </p:nvSpPr>
        <p:spPr bwMode="auto">
          <a:xfrm>
            <a:off x="1066800" y="2294604"/>
            <a:ext cx="8763000" cy="2554545"/>
          </a:xfrm>
          <a:prstGeom prst="rect">
            <a:avLst/>
          </a:prstGeom>
          <a:noFill/>
          <a:ln w="9525">
            <a:noFill/>
            <a:miter lim="800000"/>
            <a:headEnd/>
            <a:tailEnd/>
          </a:ln>
        </p:spPr>
        <p:txBody>
          <a:bodyPr wrap="square">
            <a:spAutoFit/>
          </a:bodyPr>
          <a:lstStyle/>
          <a:p>
            <a:pPr marL="514350" indent="-514350">
              <a:spcBef>
                <a:spcPts val="1200"/>
              </a:spcBef>
            </a:pPr>
            <a:r>
              <a:rPr lang="en-US" sz="3200" b="1" dirty="0">
                <a:latin typeface="Constantia" pitchFamily="18" charset="0"/>
              </a:rPr>
              <a:t>Furthermore, giving thought to earning rewards from God cannot help but train our hearts to please God; thinking about rewards from God will bring our hearts into alignment with God’s heart.</a:t>
            </a:r>
          </a:p>
        </p:txBody>
      </p:sp>
    </p:spTree>
    <p:extLst>
      <p:ext uri="{BB962C8B-B14F-4D97-AF65-F5344CB8AC3E}">
        <p14:creationId xmlns:p14="http://schemas.microsoft.com/office/powerpoint/2010/main" val="226032842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98B75-82F7-31EE-1BFC-B9107BDAA4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D83186-3C3A-4AD8-84CE-3095CB90C744}"/>
              </a:ext>
            </a:extLst>
          </p:cNvPr>
          <p:cNvSpPr>
            <a:spLocks noGrp="1"/>
          </p:cNvSpPr>
          <p:nvPr>
            <p:ph type="title"/>
          </p:nvPr>
        </p:nvSpPr>
        <p:spPr/>
        <p:txBody>
          <a:bodyPr/>
          <a:lstStyle/>
          <a:p>
            <a:pPr algn="ctr" fontAlgn="auto">
              <a:spcAft>
                <a:spcPts val="0"/>
              </a:spcAft>
              <a:defRPr/>
            </a:pPr>
            <a:r>
              <a:rPr dirty="0"/>
              <a:t>The</a:t>
            </a:r>
            <a:br>
              <a:rPr dirty="0"/>
            </a:br>
            <a:r>
              <a:rPr dirty="0"/>
              <a:t>Rewards Of  Heaven</a:t>
            </a:r>
            <a:endParaRPr i="1" dirty="0"/>
          </a:p>
        </p:txBody>
      </p:sp>
      <p:pic>
        <p:nvPicPr>
          <p:cNvPr id="16387" name="Picture 6" descr="crown.gif">
            <a:extLst>
              <a:ext uri="{FF2B5EF4-FFF2-40B4-BE49-F238E27FC236}">
                <a16:creationId xmlns:a16="http://schemas.microsoft.com/office/drawing/2014/main" id="{7ADF5722-2718-BA39-8880-3E42F2413178}"/>
              </a:ext>
            </a:extLst>
          </p:cNvPr>
          <p:cNvPicPr>
            <a:picLocks noChangeAspect="1"/>
          </p:cNvPicPr>
          <p:nvPr/>
        </p:nvPicPr>
        <p:blipFill>
          <a:blip r:embed="rId2" cstate="print"/>
          <a:srcRect/>
          <a:stretch>
            <a:fillRect/>
          </a:stretch>
        </p:blipFill>
        <p:spPr bwMode="auto">
          <a:xfrm>
            <a:off x="9659937" y="1514476"/>
            <a:ext cx="1406525" cy="1000125"/>
          </a:xfrm>
          <a:prstGeom prst="rect">
            <a:avLst/>
          </a:prstGeom>
          <a:noFill/>
          <a:ln w="9525">
            <a:noFill/>
            <a:miter lim="800000"/>
            <a:headEnd/>
            <a:tailEnd/>
          </a:ln>
        </p:spPr>
      </p:pic>
      <p:pic>
        <p:nvPicPr>
          <p:cNvPr id="2" name="Picture 7" descr="human_trafficking.jpg">
            <a:extLst>
              <a:ext uri="{FF2B5EF4-FFF2-40B4-BE49-F238E27FC236}">
                <a16:creationId xmlns:a16="http://schemas.microsoft.com/office/drawing/2014/main" id="{7C37E09E-999D-DA54-D122-27E0B69AA7B5}"/>
              </a:ext>
            </a:extLst>
          </p:cNvPr>
          <p:cNvPicPr>
            <a:picLocks noChangeAspect="1"/>
          </p:cNvPicPr>
          <p:nvPr/>
        </p:nvPicPr>
        <p:blipFill>
          <a:blip r:embed="rId3" cstate="print"/>
          <a:srcRect/>
          <a:stretch>
            <a:fillRect/>
          </a:stretch>
        </p:blipFill>
        <p:spPr bwMode="auto">
          <a:xfrm>
            <a:off x="1125538" y="762000"/>
            <a:ext cx="4284662" cy="5336744"/>
          </a:xfrm>
          <a:prstGeom prst="rect">
            <a:avLst/>
          </a:prstGeom>
          <a:noFill/>
          <a:ln w="9525">
            <a:noFill/>
            <a:miter lim="800000"/>
            <a:headEnd/>
            <a:tailEnd/>
          </a:ln>
        </p:spPr>
      </p:pic>
      <p:sp>
        <p:nvSpPr>
          <p:cNvPr id="6" name="Content Placeholder 1">
            <a:extLst>
              <a:ext uri="{FF2B5EF4-FFF2-40B4-BE49-F238E27FC236}">
                <a16:creationId xmlns:a16="http://schemas.microsoft.com/office/drawing/2014/main" id="{B4A00F6B-7C0C-7648-522C-127D6B23C794}"/>
              </a:ext>
            </a:extLst>
          </p:cNvPr>
          <p:cNvSpPr txBox="1">
            <a:spLocks/>
          </p:cNvSpPr>
          <p:nvPr/>
        </p:nvSpPr>
        <p:spPr>
          <a:xfrm>
            <a:off x="5791200" y="2819400"/>
            <a:ext cx="5486400" cy="3429000"/>
          </a:xfrm>
          <a:prstGeom prst="rect">
            <a:avLst/>
          </a:prstGeom>
          <a:effectLst>
            <a:glow rad="228600">
              <a:schemeClr val="accent3">
                <a:satMod val="175000"/>
                <a:alpha val="40000"/>
              </a:schemeClr>
            </a:glow>
          </a:effectLst>
        </p:spPr>
        <p:txBody>
          <a:bodyPr/>
          <a:lstStyle/>
          <a:p>
            <a:pPr fontAlgn="auto">
              <a:spcBef>
                <a:spcPts val="0"/>
              </a:spcBef>
              <a:spcAft>
                <a:spcPts val="0"/>
              </a:spcAft>
              <a:buClr>
                <a:srgbClr val="FFFF00"/>
              </a:buClr>
              <a:buSzPct val="85000"/>
              <a:defRPr/>
            </a:pPr>
            <a:r>
              <a:rPr lang="en-US" sz="3200" dirty="0">
                <a:ln>
                  <a:solidFill>
                    <a:srgbClr val="FFFF00"/>
                  </a:solidFill>
                </a:ln>
                <a:latin typeface="+mn-lt"/>
                <a:cs typeface="+mn-cs"/>
              </a:rPr>
              <a:t>Let’s forget our excuses,</a:t>
            </a:r>
          </a:p>
          <a:p>
            <a:pPr fontAlgn="auto">
              <a:spcBef>
                <a:spcPts val="0"/>
              </a:spcBef>
              <a:spcAft>
                <a:spcPts val="0"/>
              </a:spcAft>
              <a:buClr>
                <a:srgbClr val="FFFF00"/>
              </a:buClr>
              <a:buSzPct val="85000"/>
              <a:defRPr/>
            </a:pPr>
            <a:r>
              <a:rPr lang="en-US" sz="3200" dirty="0">
                <a:ln>
                  <a:solidFill>
                    <a:srgbClr val="FFFF00"/>
                  </a:solidFill>
                </a:ln>
                <a:latin typeface="+mn-lt"/>
                <a:cs typeface="+mn-cs"/>
              </a:rPr>
              <a:t>and put our hearts into storing up treasure in heaven (Luke 12.32-34)! Our hurting world needs the love of Jesus shared through us. </a:t>
            </a:r>
          </a:p>
        </p:txBody>
      </p:sp>
    </p:spTree>
    <p:extLst>
      <p:ext uri="{BB962C8B-B14F-4D97-AF65-F5344CB8AC3E}">
        <p14:creationId xmlns:p14="http://schemas.microsoft.com/office/powerpoint/2010/main" val="413983783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sz="6000" dirty="0"/>
              <a:t>The Rewards </a:t>
            </a:r>
            <a:br>
              <a:rPr sz="6000" dirty="0"/>
            </a:br>
            <a:r>
              <a:rPr sz="6000" dirty="0"/>
              <a:t>of Heaven</a:t>
            </a:r>
            <a:endParaRPr dirty="0"/>
          </a:p>
        </p:txBody>
      </p:sp>
      <p:sp>
        <p:nvSpPr>
          <p:cNvPr id="4" name="TextBox 3">
            <a:extLst>
              <a:ext uri="{FF2B5EF4-FFF2-40B4-BE49-F238E27FC236}">
                <a16:creationId xmlns:a16="http://schemas.microsoft.com/office/drawing/2014/main" id="{470DEABB-7810-60EA-9A30-3853E844E738}"/>
              </a:ext>
            </a:extLst>
          </p:cNvPr>
          <p:cNvSpPr txBox="1"/>
          <p:nvPr/>
        </p:nvSpPr>
        <p:spPr>
          <a:xfrm>
            <a:off x="838200" y="4058766"/>
            <a:ext cx="10515600" cy="1384995"/>
          </a:xfrm>
          <a:prstGeom prst="rect">
            <a:avLst/>
          </a:prstGeom>
          <a:noFill/>
        </p:spPr>
        <p:txBody>
          <a:bodyPr wrap="square" rtlCol="0">
            <a:spAutoFit/>
          </a:bodyPr>
          <a:lstStyle/>
          <a:p>
            <a:pPr algn="ctr"/>
            <a:r>
              <a:rPr lang="en-US" sz="2400" dirty="0"/>
              <a:t>Download these materials at: </a:t>
            </a:r>
            <a:r>
              <a:rPr lang="en-US" sz="2400" dirty="0">
                <a:hlinkClick r:id="rId2"/>
              </a:rPr>
              <a:t>www.tmin.org/tminpages/Heaven.html</a:t>
            </a:r>
            <a:endParaRPr lang="en-US" sz="2400" dirty="0"/>
          </a:p>
          <a:p>
            <a:pPr algn="ctr">
              <a:lnSpc>
                <a:spcPct val="150000"/>
              </a:lnSpc>
            </a:pPr>
            <a:r>
              <a:rPr lang="en-US" sz="2400" dirty="0"/>
              <a:t>Questions? Email Rod: rod@tmin.org</a:t>
            </a:r>
          </a:p>
          <a:p>
            <a:pPr algn="ctr"/>
            <a:endParaRPr lang="en-US" sz="2400" dirty="0"/>
          </a:p>
        </p:txBody>
      </p:sp>
    </p:spTree>
  </p:cSld>
  <p:clrMapOvr>
    <a:masterClrMapping/>
  </p:clrMapOvr>
  <p:transition spd="slow">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19470</TotalTime>
  <Words>1978</Words>
  <Application>Microsoft Macintosh PowerPoint</Application>
  <PresentationFormat>Widescreen</PresentationFormat>
  <Paragraphs>139</Paragraphs>
  <Slides>33</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Constantia</vt:lpstr>
      <vt:lpstr>Wingdings</vt:lpstr>
      <vt:lpstr>Wingdings 2</vt:lpstr>
      <vt:lpstr>Paper</vt:lpstr>
      <vt:lpstr>The Rewards  of Heaven</vt:lpstr>
      <vt:lpstr>PowerPoint Presentation</vt:lpstr>
      <vt:lpstr>PowerPoint Presentation</vt:lpstr>
      <vt:lpstr>PowerPoint Presentation</vt:lpstr>
      <vt:lpstr>PowerPoint Presentation</vt:lpstr>
      <vt:lpstr>PowerPoint Presentation</vt:lpstr>
      <vt:lpstr>The Rewards Of  Heaven</vt:lpstr>
      <vt:lpstr>PowerPoint Presentation</vt:lpstr>
      <vt:lpstr>PowerPoint Presentation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lpstr>The Rewards  of Heaven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Heaven</dc:title>
  <dc:creator>Roderick</dc:creator>
  <cp:lastModifiedBy>RODERICK GRACIANO</cp:lastModifiedBy>
  <cp:revision>163</cp:revision>
  <dcterms:created xsi:type="dcterms:W3CDTF">2010-07-09T02:58:29Z</dcterms:created>
  <dcterms:modified xsi:type="dcterms:W3CDTF">2026-10-16T15:58:53Z</dcterms:modified>
</cp:coreProperties>
</file>