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8"/>
  </p:notesMasterIdLst>
  <p:sldIdLst>
    <p:sldId id="256" r:id="rId2"/>
    <p:sldId id="339" r:id="rId3"/>
    <p:sldId id="289" r:id="rId4"/>
    <p:sldId id="323" r:id="rId5"/>
    <p:sldId id="324" r:id="rId6"/>
    <p:sldId id="325" r:id="rId7"/>
    <p:sldId id="326" r:id="rId8"/>
    <p:sldId id="361" r:id="rId9"/>
    <p:sldId id="362" r:id="rId10"/>
    <p:sldId id="329" r:id="rId11"/>
    <p:sldId id="330" r:id="rId12"/>
    <p:sldId id="353" r:id="rId13"/>
    <p:sldId id="357" r:id="rId14"/>
    <p:sldId id="358" r:id="rId15"/>
    <p:sldId id="359" r:id="rId16"/>
    <p:sldId id="360" r:id="rId17"/>
    <p:sldId id="333" r:id="rId18"/>
    <p:sldId id="334" r:id="rId19"/>
    <p:sldId id="350" r:id="rId20"/>
    <p:sldId id="336" r:id="rId21"/>
    <p:sldId id="337" r:id="rId22"/>
    <p:sldId id="313" r:id="rId23"/>
    <p:sldId id="351" r:id="rId24"/>
    <p:sldId id="352" r:id="rId25"/>
    <p:sldId id="340" r:id="rId26"/>
    <p:sldId id="341" r:id="rId27"/>
    <p:sldId id="267" r:id="rId28"/>
    <p:sldId id="342" r:id="rId29"/>
    <p:sldId id="343" r:id="rId30"/>
    <p:sldId id="354" r:id="rId31"/>
    <p:sldId id="355" r:id="rId32"/>
    <p:sldId id="346" r:id="rId33"/>
    <p:sldId id="347" r:id="rId34"/>
    <p:sldId id="348" r:id="rId35"/>
    <p:sldId id="349" r:id="rId36"/>
    <p:sldId id="31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60"/>
    <p:restoredTop sz="94697"/>
  </p:normalViewPr>
  <p:slideViewPr>
    <p:cSldViewPr>
      <p:cViewPr varScale="1">
        <p:scale>
          <a:sx n="170" d="100"/>
          <a:sy n="170" d="100"/>
        </p:scale>
        <p:origin x="208" y="344"/>
      </p:cViewPr>
      <p:guideLst>
        <p:guide orient="horz" pos="2160"/>
        <p:guide pos="3840"/>
      </p:guideLst>
    </p:cSldViewPr>
  </p:slideViewPr>
  <p:notesTextViewPr>
    <p:cViewPr>
      <p:scale>
        <a:sx n="100" d="100"/>
        <a:sy n="100" d="100"/>
      </p:scale>
      <p:origin x="0" y="0"/>
    </p:cViewPr>
  </p:notesTextViewPr>
  <p:notesViewPr>
    <p:cSldViewPr>
      <p:cViewPr varScale="1">
        <p:scale>
          <a:sx n="141" d="100"/>
          <a:sy n="141" d="100"/>
        </p:scale>
        <p:origin x="628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30123-7171-4438-9BA9-AA68270AAB39}" type="datetimeFigureOut">
              <a:rPr lang="en-US" smtClean="0"/>
              <a:pPr/>
              <a:t>10/9/26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4D63EC-B60C-4478-AE11-EE3D78874FC4}" type="slidenum">
              <a:rPr lang="en-US" smtClean="0"/>
              <a:pPr/>
              <a:t>‹#›</a:t>
            </a:fld>
            <a:endParaRPr lang="en-US"/>
          </a:p>
        </p:txBody>
      </p:sp>
    </p:spTree>
    <p:extLst>
      <p:ext uri="{BB962C8B-B14F-4D97-AF65-F5344CB8AC3E}">
        <p14:creationId xmlns:p14="http://schemas.microsoft.com/office/powerpoint/2010/main" val="1420837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a:t>Story of the dark antique store on Park Ave.</a:t>
            </a:r>
          </a:p>
        </p:txBody>
      </p:sp>
      <p:sp>
        <p:nvSpPr>
          <p:cNvPr id="4" name="Slide Number Placeholder 3"/>
          <p:cNvSpPr>
            <a:spLocks noGrp="1"/>
          </p:cNvSpPr>
          <p:nvPr>
            <p:ph type="sldNum" sz="quarter" idx="5"/>
          </p:nvPr>
        </p:nvSpPr>
        <p:spPr/>
        <p:txBody>
          <a:bodyPr/>
          <a:lstStyle/>
          <a:p>
            <a:fld id="{B24D63EC-B60C-4478-AE11-EE3D78874FC4}" type="slidenum">
              <a:rPr lang="en-US" smtClean="0"/>
              <a:pPr/>
              <a:t>11</a:t>
            </a:fld>
            <a:endParaRPr lang="en-US"/>
          </a:p>
        </p:txBody>
      </p:sp>
    </p:spTree>
    <p:extLst>
      <p:ext uri="{BB962C8B-B14F-4D97-AF65-F5344CB8AC3E}">
        <p14:creationId xmlns:p14="http://schemas.microsoft.com/office/powerpoint/2010/main" val="620494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1Co 15.</a:t>
            </a:r>
            <a:r>
              <a:rPr lang="en-US" b="1" dirty="0"/>
              <a:t> 42 </a:t>
            </a:r>
            <a:r>
              <a:rPr lang="en-US" dirty="0"/>
              <a:t>So also is the resurrection of the dead. It is sown a perishable body, it is raised an imperishable body; </a:t>
            </a:r>
          </a:p>
          <a:p>
            <a:r>
              <a:rPr lang="en-US" b="1" dirty="0"/>
              <a:t>43 </a:t>
            </a:r>
            <a:r>
              <a:rPr lang="en-US" dirty="0"/>
              <a:t>it is sown in dishonor, it is raised in glory; it is sown in weakness, it is raised in power; </a:t>
            </a:r>
          </a:p>
          <a:p>
            <a:r>
              <a:rPr lang="en-US" b="1" dirty="0"/>
              <a:t>44 </a:t>
            </a:r>
            <a:r>
              <a:rPr lang="en-US" dirty="0"/>
              <a:t>it is sown a natural body, it is raised a spiritual body.</a:t>
            </a:r>
          </a:p>
        </p:txBody>
      </p:sp>
      <p:sp>
        <p:nvSpPr>
          <p:cNvPr id="4" name="Slide Number Placeholder 3"/>
          <p:cNvSpPr>
            <a:spLocks noGrp="1"/>
          </p:cNvSpPr>
          <p:nvPr>
            <p:ph type="sldNum" sz="quarter" idx="5"/>
          </p:nvPr>
        </p:nvSpPr>
        <p:spPr/>
        <p:txBody>
          <a:bodyPr/>
          <a:lstStyle/>
          <a:p>
            <a:fld id="{B24D63EC-B60C-4478-AE11-EE3D78874FC4}" type="slidenum">
              <a:rPr lang="en-US" smtClean="0"/>
              <a:pPr/>
              <a:t>17</a:t>
            </a:fld>
            <a:endParaRPr lang="en-US"/>
          </a:p>
        </p:txBody>
      </p:sp>
    </p:spTree>
    <p:extLst>
      <p:ext uri="{BB962C8B-B14F-4D97-AF65-F5344CB8AC3E}">
        <p14:creationId xmlns:p14="http://schemas.microsoft.com/office/powerpoint/2010/main" val="1864780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24</a:t>
            </a:fld>
            <a:endParaRPr lang="en-US"/>
          </a:p>
        </p:txBody>
      </p:sp>
    </p:spTree>
    <p:extLst>
      <p:ext uri="{BB962C8B-B14F-4D97-AF65-F5344CB8AC3E}">
        <p14:creationId xmlns:p14="http://schemas.microsoft.com/office/powerpoint/2010/main" val="3052990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25</a:t>
            </a:fld>
            <a:endParaRPr lang="en-US"/>
          </a:p>
        </p:txBody>
      </p:sp>
    </p:spTree>
    <p:extLst>
      <p:ext uri="{BB962C8B-B14F-4D97-AF65-F5344CB8AC3E}">
        <p14:creationId xmlns:p14="http://schemas.microsoft.com/office/powerpoint/2010/main" val="137287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26</a:t>
            </a:fld>
            <a:endParaRPr lang="en-US"/>
          </a:p>
        </p:txBody>
      </p:sp>
    </p:spTree>
    <p:extLst>
      <p:ext uri="{BB962C8B-B14F-4D97-AF65-F5344CB8AC3E}">
        <p14:creationId xmlns:p14="http://schemas.microsoft.com/office/powerpoint/2010/main" val="3941641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Re 21.</a:t>
            </a:r>
            <a:r>
              <a:rPr lang="en-US" sz="1800" b="1" kern="1200" dirty="0">
                <a:solidFill>
                  <a:schemeClr val="tx1"/>
                </a:solidFill>
                <a:effectLst/>
                <a:latin typeface="+mn-lt"/>
                <a:ea typeface="+mn-ea"/>
                <a:cs typeface="+mn-cs"/>
              </a:rPr>
              <a:t> 24 </a:t>
            </a:r>
            <a:r>
              <a:rPr lang="en-US" sz="1800" kern="1200" dirty="0">
                <a:solidFill>
                  <a:schemeClr val="tx1"/>
                </a:solidFill>
                <a:effectLst/>
                <a:latin typeface="+mn-lt"/>
                <a:ea typeface="+mn-ea"/>
                <a:cs typeface="+mn-cs"/>
              </a:rPr>
              <a:t>The nations will walk by its light, and the kings of the earth will bring their glory into it. </a:t>
            </a:r>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27</a:t>
            </a:fld>
            <a:endParaRPr lang="en-US"/>
          </a:p>
        </p:txBody>
      </p:sp>
    </p:spTree>
    <p:extLst>
      <p:ext uri="{BB962C8B-B14F-4D97-AF65-F5344CB8AC3E}">
        <p14:creationId xmlns:p14="http://schemas.microsoft.com/office/powerpoint/2010/main" val="331371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28</a:t>
            </a:fld>
            <a:endParaRPr lang="en-US"/>
          </a:p>
        </p:txBody>
      </p:sp>
    </p:spTree>
    <p:extLst>
      <p:ext uri="{BB962C8B-B14F-4D97-AF65-F5344CB8AC3E}">
        <p14:creationId xmlns:p14="http://schemas.microsoft.com/office/powerpoint/2010/main" val="1874923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29</a:t>
            </a:fld>
            <a:endParaRPr lang="en-US"/>
          </a:p>
        </p:txBody>
      </p:sp>
    </p:spTree>
    <p:extLst>
      <p:ext uri="{BB962C8B-B14F-4D97-AF65-F5344CB8AC3E}">
        <p14:creationId xmlns:p14="http://schemas.microsoft.com/office/powerpoint/2010/main" val="3516272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30</a:t>
            </a:fld>
            <a:endParaRPr lang="en-US"/>
          </a:p>
        </p:txBody>
      </p:sp>
    </p:spTree>
    <p:extLst>
      <p:ext uri="{BB962C8B-B14F-4D97-AF65-F5344CB8AC3E}">
        <p14:creationId xmlns:p14="http://schemas.microsoft.com/office/powerpoint/2010/main" val="2832864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31</a:t>
            </a:fld>
            <a:endParaRPr lang="en-US"/>
          </a:p>
        </p:txBody>
      </p:sp>
    </p:spTree>
    <p:extLst>
      <p:ext uri="{BB962C8B-B14F-4D97-AF65-F5344CB8AC3E}">
        <p14:creationId xmlns:p14="http://schemas.microsoft.com/office/powerpoint/2010/main" val="3537191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32</a:t>
            </a:fld>
            <a:endParaRPr lang="en-US"/>
          </a:p>
        </p:txBody>
      </p:sp>
    </p:spTree>
    <p:extLst>
      <p:ext uri="{BB962C8B-B14F-4D97-AF65-F5344CB8AC3E}">
        <p14:creationId xmlns:p14="http://schemas.microsoft.com/office/powerpoint/2010/main" val="1348067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33</a:t>
            </a:fld>
            <a:endParaRPr lang="en-US"/>
          </a:p>
        </p:txBody>
      </p:sp>
    </p:spTree>
    <p:extLst>
      <p:ext uri="{BB962C8B-B14F-4D97-AF65-F5344CB8AC3E}">
        <p14:creationId xmlns:p14="http://schemas.microsoft.com/office/powerpoint/2010/main" val="1648495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600" dirty="0">
                <a:effectLst/>
              </a:rPr>
              <a:t>"Hope in Olam Ha-Ba was never meant to encourage withdrawal from the responsibilities of the present world. On the contrary, the expectation of God’s future kingdom called believers to lives of righteousness, compassion, repentance, and fidelity to the covenant. Every act of justice, every deed of loving-kindness, and every commitment to Torah was participation in the future God had promised to bring into being." </a:t>
            </a:r>
            <a:r>
              <a:rPr lang="en-US" dirty="0">
                <a:effectLst/>
              </a:rPr>
              <a:t>— Bejarano Gutierrez, Juan Marcos. Jewish Views of Life After Death: Ancient Voices, Enduring Questions (p. 108).</a:t>
            </a:r>
          </a:p>
        </p:txBody>
      </p:sp>
      <p:sp>
        <p:nvSpPr>
          <p:cNvPr id="4" name="Slide Number Placeholder 3"/>
          <p:cNvSpPr>
            <a:spLocks noGrp="1"/>
          </p:cNvSpPr>
          <p:nvPr>
            <p:ph type="sldNum" sz="quarter" idx="5"/>
          </p:nvPr>
        </p:nvSpPr>
        <p:spPr/>
        <p:txBody>
          <a:bodyPr/>
          <a:lstStyle/>
          <a:p>
            <a:fld id="{B24D63EC-B60C-4478-AE11-EE3D78874FC4}" type="slidenum">
              <a:rPr lang="en-US" smtClean="0"/>
              <a:pPr/>
              <a:t>35</a:t>
            </a:fld>
            <a:endParaRPr lang="en-US"/>
          </a:p>
        </p:txBody>
      </p:sp>
    </p:spTree>
    <p:extLst>
      <p:ext uri="{BB962C8B-B14F-4D97-AF65-F5344CB8AC3E}">
        <p14:creationId xmlns:p14="http://schemas.microsoft.com/office/powerpoint/2010/main" val="4125625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36</a:t>
            </a:fld>
            <a:endParaRPr lang="en-US"/>
          </a:p>
        </p:txBody>
      </p:sp>
    </p:spTree>
    <p:extLst>
      <p:ext uri="{BB962C8B-B14F-4D97-AF65-F5344CB8AC3E}">
        <p14:creationId xmlns:p14="http://schemas.microsoft.com/office/powerpoint/2010/main" val="1152797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609600" y="3699804"/>
            <a:ext cx="110744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609600" y="1433732"/>
            <a:ext cx="110744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951501"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278099" y="3550126"/>
            <a:ext cx="39624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053797" y="3526302"/>
            <a:ext cx="6096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sz="1800"/>
          </a:p>
        </p:txBody>
      </p:sp>
      <p:sp>
        <p:nvSpPr>
          <p:cNvPr id="15" name="Date Placeholder 14"/>
          <p:cNvSpPr>
            <a:spLocks noGrp="1"/>
          </p:cNvSpPr>
          <p:nvPr>
            <p:ph type="dt" sz="half" idx="10"/>
          </p:nvPr>
        </p:nvSpPr>
        <p:spPr/>
        <p:txBody>
          <a:bodyPr/>
          <a:lstStyle/>
          <a:p>
            <a:fld id="{CF88D965-9388-48F5-B66F-E8F4216C27BD}" type="datetimeFigureOut">
              <a:rPr lang="en-US" smtClean="0"/>
              <a:pPr/>
              <a:t>10/9/26</a:t>
            </a:fld>
            <a:endParaRPr lang="en-US"/>
          </a:p>
        </p:txBody>
      </p:sp>
      <p:sp>
        <p:nvSpPr>
          <p:cNvPr id="16" name="Slide Number Placeholder 15"/>
          <p:cNvSpPr>
            <a:spLocks noGrp="1"/>
          </p:cNvSpPr>
          <p:nvPr>
            <p:ph type="sldNum" sz="quarter" idx="11"/>
          </p:nvPr>
        </p:nvSpPr>
        <p:spPr/>
        <p:txBody>
          <a:bodyPr/>
          <a:lstStyle/>
          <a:p>
            <a:fld id="{CFFBAF10-EBCA-44EF-9856-6F982F169D49}"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609600" y="1524000"/>
            <a:ext cx="10972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CF88D965-9388-48F5-B66F-E8F4216C27BD}" type="datetimeFigureOut">
              <a:rPr lang="en-US" smtClean="0"/>
              <a:pPr/>
              <a:t>10/9/26</a:t>
            </a:fld>
            <a:endParaRPr lang="en-US"/>
          </a:p>
        </p:txBody>
      </p:sp>
      <p:sp>
        <p:nvSpPr>
          <p:cNvPr id="15" name="Slide Number Placeholder 14"/>
          <p:cNvSpPr>
            <a:spLocks noGrp="1"/>
          </p:cNvSpPr>
          <p:nvPr>
            <p:ph type="sldNum" sz="quarter" idx="15"/>
          </p:nvPr>
        </p:nvSpPr>
        <p:spPr/>
        <p:txBody>
          <a:bodyPr/>
          <a:lstStyle>
            <a:lvl1pPr algn="ctr">
              <a:defRPr/>
            </a:lvl1pPr>
          </a:lstStyle>
          <a:p>
            <a:fld id="{CFFBAF10-EBCA-44EF-9856-6F982F169D49}"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F88D965-9388-48F5-B66F-E8F4216C27BD}"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a:xfrm>
            <a:off x="914400" y="3505200"/>
            <a:ext cx="105664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914400" y="4958864"/>
            <a:ext cx="105664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914400" y="4916993"/>
            <a:ext cx="105664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F88D965-9388-48F5-B66F-E8F4216C27BD}" type="datetimeFigureOut">
              <a:rPr lang="en-US" smtClean="0"/>
              <a:pPr/>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609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6197600" y="1524000"/>
            <a:ext cx="5413248"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CFFBAF10-EBCA-44EF-9856-6F982F169D49}"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F88D965-9388-48F5-B66F-E8F4216C27BD}" type="datetimeFigureOut">
              <a:rPr lang="en-US" smtClean="0"/>
              <a:pPr/>
              <a:t>10/9/26</a:t>
            </a:fld>
            <a:endParaRPr lang="en-US"/>
          </a:p>
        </p:txBody>
      </p:sp>
      <p:sp>
        <p:nvSpPr>
          <p:cNvPr id="3" name="Text Placeholder 2"/>
          <p:cNvSpPr>
            <a:spLocks noGrp="1"/>
          </p:cNvSpPr>
          <p:nvPr>
            <p:ph type="body" idx="1"/>
          </p:nvPr>
        </p:nvSpPr>
        <p:spPr>
          <a:xfrm>
            <a:off x="609600" y="1399593"/>
            <a:ext cx="5386917"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609600"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6199717" y="2201896"/>
            <a:ext cx="53848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609600" y="155448"/>
            <a:ext cx="109728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6197600" y="1399593"/>
            <a:ext cx="5386917"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750593"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9840" y="2180219"/>
            <a:ext cx="499872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88D965-9388-48F5-B66F-E8F4216C27BD}" type="datetimeFigureOut">
              <a:rPr lang="en-US" smtClean="0"/>
              <a:pPr/>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8D965-9388-48F5-B66F-E8F4216C27BD}" type="datetimeFigureOut">
              <a:rPr lang="en-US" smtClean="0"/>
              <a:pPr/>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609600" y="457200"/>
            <a:ext cx="83312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042400" y="1600200"/>
            <a:ext cx="2645664"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9042400" y="457200"/>
            <a:ext cx="26416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CF88D965-9388-48F5-B66F-E8F4216C27BD}" type="datetimeFigureOut">
              <a:rPr lang="en-US" smtClean="0"/>
              <a:pPr/>
              <a:t>10/9/26</a:t>
            </a:fld>
            <a:endParaRPr lang="en-US"/>
          </a:p>
        </p:txBody>
      </p:sp>
      <p:sp>
        <p:nvSpPr>
          <p:cNvPr id="9" name="Slide Number Placeholder 8"/>
          <p:cNvSpPr>
            <a:spLocks noGrp="1"/>
          </p:cNvSpPr>
          <p:nvPr>
            <p:ph type="sldNum" sz="quarter" idx="15"/>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9200" y="457200"/>
            <a:ext cx="2743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609600" y="457200"/>
            <a:ext cx="80264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8839200" y="1600200"/>
            <a:ext cx="27432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CF88D965-9388-48F5-B66F-E8F4216C27BD}" type="datetimeFigureOut">
              <a:rPr lang="en-US" smtClean="0"/>
              <a:pPr/>
              <a:t>10/9/26</a:t>
            </a:fld>
            <a:endParaRPr lang="en-US"/>
          </a:p>
        </p:txBody>
      </p:sp>
      <p:sp>
        <p:nvSpPr>
          <p:cNvPr id="9" name="Slide Number Placeholder 8"/>
          <p:cNvSpPr>
            <a:spLocks noGrp="1"/>
          </p:cNvSpPr>
          <p:nvPr>
            <p:ph type="sldNum" sz="quarter" idx="11"/>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609600" y="1447800"/>
            <a:ext cx="109728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7721600" y="6203667"/>
            <a:ext cx="3454400" cy="384048"/>
          </a:xfrm>
          <a:prstGeom prst="rect">
            <a:avLst/>
          </a:prstGeom>
        </p:spPr>
        <p:txBody>
          <a:bodyPr vert="horz" anchor="ctr" anchorCtr="0"/>
          <a:lstStyle>
            <a:lvl1pPr algn="l" eaLnBrk="1" latinLnBrk="0" hangingPunct="1">
              <a:defRPr kumimoji="0" sz="1200">
                <a:solidFill>
                  <a:schemeClr val="tx2"/>
                </a:solidFill>
              </a:defRPr>
            </a:lvl1pPr>
          </a:lstStyle>
          <a:p>
            <a:fld id="{CF88D965-9388-48F5-B66F-E8F4216C27BD}" type="datetimeFigureOut">
              <a:rPr lang="en-US" smtClean="0"/>
              <a:pPr/>
              <a:t>10/9/26</a:t>
            </a:fld>
            <a:endParaRPr lang="en-US"/>
          </a:p>
        </p:txBody>
      </p:sp>
      <p:sp>
        <p:nvSpPr>
          <p:cNvPr id="10" name="Footer Placeholder 9"/>
          <p:cNvSpPr>
            <a:spLocks noGrp="1"/>
          </p:cNvSpPr>
          <p:nvPr>
            <p:ph type="ftr" sz="quarter" idx="3"/>
          </p:nvPr>
        </p:nvSpPr>
        <p:spPr>
          <a:xfrm>
            <a:off x="2844800" y="6203667"/>
            <a:ext cx="47752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11214100" y="6181531"/>
            <a:ext cx="8128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FBAF10-EBCA-44EF-9856-6F982F169D49}" type="slidenum">
              <a:rPr lang="en-US" smtClean="0"/>
              <a:pPr/>
              <a:t>‹#›</a:t>
            </a:fld>
            <a:endParaRPr lang="en-US"/>
          </a:p>
        </p:txBody>
      </p:sp>
      <p:sp>
        <p:nvSpPr>
          <p:cNvPr id="5" name="Title Placeholder 4"/>
          <p:cNvSpPr>
            <a:spLocks noGrp="1"/>
          </p:cNvSpPr>
          <p:nvPr>
            <p:ph type="title"/>
          </p:nvPr>
        </p:nvSpPr>
        <p:spPr>
          <a:xfrm>
            <a:off x="609600" y="152400"/>
            <a:ext cx="109728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fade/>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gif"/><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g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9.gif"/></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And Its </a:t>
            </a:r>
            <a:r>
              <a:rPr lang="en-US" sz="3600" i="1" dirty="0"/>
              <a:t>Sarim</a:t>
            </a:r>
          </a:p>
        </p:txBody>
      </p:sp>
      <p:sp>
        <p:nvSpPr>
          <p:cNvPr id="2" name="Title 1"/>
          <p:cNvSpPr>
            <a:spLocks noGrp="1"/>
          </p:cNvSpPr>
          <p:nvPr>
            <p:ph type="ctrTitle"/>
          </p:nvPr>
        </p:nvSpPr>
        <p:spPr/>
        <p:txBody>
          <a:bodyPr/>
          <a:lstStyle/>
          <a:p>
            <a:r>
              <a:rPr lang="en-US" sz="6000" dirty="0"/>
              <a:t>The </a:t>
            </a:r>
            <a:br>
              <a:rPr lang="en-US" sz="6000" dirty="0"/>
            </a:br>
            <a:r>
              <a:rPr lang="en-US" sz="6000" dirty="0"/>
              <a:t>Kingdom of Heaven</a:t>
            </a:r>
            <a:endParaRPr lang="en-US"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B8DF4-9E09-74C2-830D-33A0D3F576F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EB6ED3F-2155-589F-ECCB-E73B00940E58}"/>
              </a:ext>
            </a:extLst>
          </p:cNvPr>
          <p:cNvSpPr>
            <a:spLocks noGrp="1"/>
          </p:cNvSpPr>
          <p:nvPr>
            <p:ph type="subTitle" idx="1"/>
          </p:nvPr>
        </p:nvSpPr>
        <p:spPr/>
        <p:txBody>
          <a:bodyPr/>
          <a:lstStyle/>
          <a:p>
            <a:r>
              <a:rPr lang="en-US" sz="3600" dirty="0"/>
              <a:t>And Its </a:t>
            </a:r>
            <a:r>
              <a:rPr lang="en-US" sz="3600" i="1" dirty="0"/>
              <a:t>Sarim</a:t>
            </a:r>
          </a:p>
          <a:p>
            <a:r>
              <a:rPr lang="en-US" sz="3600" dirty="0">
                <a:solidFill>
                  <a:srgbClr val="FFFF00"/>
                </a:solidFill>
              </a:rPr>
              <a:t>(</a:t>
            </a:r>
            <a:r>
              <a:rPr lang="en-US" sz="3600" i="1" dirty="0">
                <a:solidFill>
                  <a:srgbClr val="FFFF00"/>
                </a:solidFill>
              </a:rPr>
              <a:t>Sarim</a:t>
            </a:r>
            <a:r>
              <a:rPr lang="en-US" sz="3600" dirty="0">
                <a:solidFill>
                  <a:srgbClr val="FFFF00"/>
                </a:solidFill>
              </a:rPr>
              <a:t> = Royal Leaders)</a:t>
            </a:r>
          </a:p>
        </p:txBody>
      </p:sp>
      <p:sp>
        <p:nvSpPr>
          <p:cNvPr id="2" name="Title 1">
            <a:extLst>
              <a:ext uri="{FF2B5EF4-FFF2-40B4-BE49-F238E27FC236}">
                <a16:creationId xmlns:a16="http://schemas.microsoft.com/office/drawing/2014/main" id="{6E1607C3-CD90-6F10-16BC-9C214FB10524}"/>
              </a:ext>
            </a:extLst>
          </p:cNvPr>
          <p:cNvSpPr>
            <a:spLocks noGrp="1"/>
          </p:cNvSpPr>
          <p:nvPr>
            <p:ph type="ctrTitle"/>
          </p:nvPr>
        </p:nvSpPr>
        <p:spPr/>
        <p:txBody>
          <a:bodyPr/>
          <a:lstStyle/>
          <a:p>
            <a:r>
              <a:rPr lang="en-US" sz="6000" dirty="0"/>
              <a:t>The </a:t>
            </a:r>
            <a:br>
              <a:rPr lang="en-US" sz="6000" dirty="0"/>
            </a:br>
            <a:r>
              <a:rPr lang="en-US" sz="6000" dirty="0"/>
              <a:t>Kingdom of Heaven</a:t>
            </a:r>
            <a:endParaRPr lang="en-US" dirty="0"/>
          </a:p>
        </p:txBody>
      </p:sp>
    </p:spTree>
    <p:extLst>
      <p:ext uri="{BB962C8B-B14F-4D97-AF65-F5344CB8AC3E}">
        <p14:creationId xmlns:p14="http://schemas.microsoft.com/office/powerpoint/2010/main" val="4030602152"/>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Heaven is a Kingdom.</a:t>
            </a:r>
          </a:p>
          <a:p>
            <a:pPr marL="514350" indent="-514350">
              <a:spcBef>
                <a:spcPts val="0"/>
              </a:spcBef>
              <a:spcAft>
                <a:spcPts val="1800"/>
              </a:spcAft>
              <a:buClr>
                <a:srgbClr val="FFFF00"/>
              </a:buClr>
              <a:buFont typeface="Wingdings" pitchFamily="2" charset="2"/>
              <a:buChar char="v"/>
            </a:pPr>
            <a:r>
              <a:rPr lang="en-US" sz="4000" dirty="0">
                <a:ln>
                  <a:solidFill>
                    <a:srgbClr val="FFFF00"/>
                  </a:solidFill>
                </a:ln>
              </a:rPr>
              <a:t>Jesus is the King.</a:t>
            </a:r>
          </a:p>
          <a:p>
            <a:pPr>
              <a:spcAft>
                <a:spcPts val="1800"/>
              </a:spcAft>
              <a:buClr>
                <a:srgbClr val="FFFF00"/>
              </a:buClr>
              <a:buNone/>
            </a:pPr>
            <a:endParaRPr lang="en-US" sz="4000" dirty="0">
              <a:ln>
                <a:solidFill>
                  <a:srgbClr val="FFFF00"/>
                </a:solidFill>
              </a:ln>
            </a:endParaRPr>
          </a:p>
        </p:txBody>
      </p:sp>
      <p:sp>
        <p:nvSpPr>
          <p:cNvPr id="4" name="Title 3"/>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p>
        </p:txBody>
      </p:sp>
      <p:pic>
        <p:nvPicPr>
          <p:cNvPr id="6" name="Picture 5" descr="Kingdom Passport.gif"/>
          <p:cNvPicPr>
            <a:picLocks noChangeAspect="1"/>
          </p:cNvPicPr>
          <p:nvPr/>
        </p:nvPicPr>
        <p:blipFill>
          <a:blip r:embed="rId2" cstate="print"/>
          <a:stretch>
            <a:fillRect/>
          </a:stretch>
        </p:blipFill>
        <p:spPr>
          <a:xfrm>
            <a:off x="9491662" y="1676400"/>
            <a:ext cx="1743075" cy="2187960"/>
          </a:xfrm>
          <a:prstGeom prst="rect">
            <a:avLst/>
          </a:prstGeom>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2124A-D92F-A70A-D14E-57119844ADC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C1739B-FE38-F2ED-E201-24DEF876AE6F}"/>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Heaven is a Kingdom.</a:t>
            </a:r>
          </a:p>
          <a:p>
            <a:pPr marL="514350" indent="-514350">
              <a:spcBef>
                <a:spcPts val="0"/>
              </a:spcBef>
              <a:spcAft>
                <a:spcPts val="1800"/>
              </a:spcAft>
              <a:buClr>
                <a:srgbClr val="FFFF00"/>
              </a:buClr>
              <a:buFont typeface="Wingdings" pitchFamily="2" charset="2"/>
              <a:buChar char="v"/>
            </a:pPr>
            <a:r>
              <a:rPr lang="en-US" sz="4000" dirty="0">
                <a:ln>
                  <a:solidFill>
                    <a:srgbClr val="FFFF00"/>
                  </a:solidFill>
                </a:ln>
              </a:rPr>
              <a:t>Jesus is the King.</a:t>
            </a:r>
          </a:p>
          <a:p>
            <a:pPr marL="514350" indent="-514350">
              <a:spcBef>
                <a:spcPts val="0"/>
              </a:spcBef>
              <a:spcAft>
                <a:spcPts val="1800"/>
              </a:spcAft>
              <a:buClr>
                <a:srgbClr val="FFFF00"/>
              </a:buClr>
              <a:buFont typeface="Wingdings" pitchFamily="2" charset="2"/>
              <a:buChar char="v"/>
            </a:pPr>
            <a:r>
              <a:rPr lang="en-US" sz="4000" dirty="0"/>
              <a:t>The Kingdom is “among you” (Luke 17.21) because Jesus rules </a:t>
            </a:r>
            <a:r>
              <a:rPr lang="en-US" sz="4000" i="1" dirty="0"/>
              <a:t>in</a:t>
            </a:r>
            <a:r>
              <a:rPr lang="en-US" sz="4000" dirty="0"/>
              <a:t> believers, and </a:t>
            </a:r>
            <a:r>
              <a:rPr lang="en-US" sz="4000" i="1" dirty="0"/>
              <a:t>through </a:t>
            </a:r>
            <a:r>
              <a:rPr lang="en-US" sz="4000" dirty="0"/>
              <a:t>them!</a:t>
            </a:r>
            <a:endParaRPr lang="en-US" sz="4000" dirty="0">
              <a:ln>
                <a:solidFill>
                  <a:srgbClr val="FFFF00"/>
                </a:solidFill>
              </a:ln>
            </a:endParaRPr>
          </a:p>
          <a:p>
            <a:pPr>
              <a:spcAft>
                <a:spcPts val="1800"/>
              </a:spcAft>
              <a:buClr>
                <a:srgbClr val="FFFF00"/>
              </a:buClr>
              <a:buNone/>
            </a:pPr>
            <a:endParaRPr lang="en-US" sz="4000" dirty="0">
              <a:ln>
                <a:solidFill>
                  <a:srgbClr val="FFFF00"/>
                </a:solidFill>
              </a:ln>
            </a:endParaRPr>
          </a:p>
        </p:txBody>
      </p:sp>
      <p:sp>
        <p:nvSpPr>
          <p:cNvPr id="4" name="Title 3">
            <a:extLst>
              <a:ext uri="{FF2B5EF4-FFF2-40B4-BE49-F238E27FC236}">
                <a16:creationId xmlns:a16="http://schemas.microsoft.com/office/drawing/2014/main" id="{CC5808ED-779F-E0CF-1EDF-5CFAD6581E9A}"/>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5AD31307-5D36-C64E-46B6-F69B23C745AA}"/>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93453514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C72A-7AC0-A99B-7841-A84E70604A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A61D7C-55E5-A679-4373-BD2ED1E818D4}"/>
              </a:ext>
            </a:extLst>
          </p:cNvPr>
          <p:cNvSpPr>
            <a:spLocks noGrp="1"/>
          </p:cNvSpPr>
          <p:nvPr>
            <p:ph sz="quarter" idx="1"/>
          </p:nvPr>
        </p:nvSpPr>
        <p:spPr>
          <a:xfrm>
            <a:off x="1981200" y="990600"/>
            <a:ext cx="6248400" cy="5334000"/>
          </a:xfrm>
          <a:effectLst>
            <a:glow rad="228600">
              <a:schemeClr val="accent3">
                <a:satMod val="175000"/>
                <a:alpha val="40000"/>
              </a:schemeClr>
            </a:glow>
          </a:effectLst>
        </p:spPr>
        <p:txBody>
          <a:bodyPr>
            <a:normAutofit lnSpcReduction="10000"/>
          </a:bodyPr>
          <a:lstStyle/>
          <a:p>
            <a:pPr marL="514350" indent="-514350">
              <a:spcBef>
                <a:spcPts val="0"/>
              </a:spcBef>
              <a:spcAft>
                <a:spcPts val="1800"/>
              </a:spcAft>
              <a:buClr>
                <a:srgbClr val="FFFF00"/>
              </a:buClr>
              <a:buFont typeface="Wingdings" pitchFamily="2" charset="2"/>
              <a:buChar char="v"/>
            </a:pPr>
            <a:r>
              <a:rPr lang="en-US" sz="4000" dirty="0"/>
              <a:t>Our citizenship in the Kingdom began when </a:t>
            </a:r>
            <a:r>
              <a:rPr lang="en-US" sz="4000" dirty="0">
                <a:ln>
                  <a:solidFill>
                    <a:srgbClr val="FFFF00"/>
                  </a:solidFill>
                </a:ln>
              </a:rPr>
              <a:t>we were spiritually born into it</a:t>
            </a:r>
            <a:r>
              <a:rPr lang="en-US" sz="4000" dirty="0"/>
              <a:t> by the will of God (John 1.12-13; 3.3).</a:t>
            </a:r>
          </a:p>
          <a:p>
            <a:pPr marL="514350" indent="-514350">
              <a:spcBef>
                <a:spcPts val="0"/>
              </a:spcBef>
              <a:spcAft>
                <a:spcPts val="1800"/>
              </a:spcAft>
              <a:buClr>
                <a:srgbClr val="FFFF00"/>
              </a:buClr>
              <a:buFont typeface="Wingdings" pitchFamily="2" charset="2"/>
              <a:buChar char="v"/>
            </a:pPr>
            <a:r>
              <a:rPr lang="en-US" sz="4000" dirty="0"/>
              <a:t>We were born to love and serve the King, but also to rule with Him.</a:t>
            </a:r>
          </a:p>
          <a:p>
            <a:pPr>
              <a:spcAft>
                <a:spcPts val="1800"/>
              </a:spcAft>
              <a:buClr>
                <a:srgbClr val="FFFF00"/>
              </a:buClr>
              <a:buNone/>
            </a:pPr>
            <a:endParaRPr lang="en-US" sz="4000" dirty="0">
              <a:ln>
                <a:solidFill>
                  <a:srgbClr val="FFFF00"/>
                </a:solidFill>
              </a:ln>
            </a:endParaRPr>
          </a:p>
        </p:txBody>
      </p:sp>
      <p:sp>
        <p:nvSpPr>
          <p:cNvPr id="4" name="Title 3">
            <a:extLst>
              <a:ext uri="{FF2B5EF4-FFF2-40B4-BE49-F238E27FC236}">
                <a16:creationId xmlns:a16="http://schemas.microsoft.com/office/drawing/2014/main" id="{FE541DCE-DB44-88A3-7CDC-A613D9843BE4}"/>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49864611-3800-BDCF-BB09-83FE1C3B6AB3}"/>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25061400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56C2C-1A02-0BA7-2F0E-AA246F82574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481B85-E079-8808-C77C-9F2C12BF91CD}"/>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God gave the dominion of the Earth to mankind </a:t>
            </a:r>
            <a:r>
              <a:rPr lang="en-US" sz="3200" dirty="0"/>
              <a:t>(Gen 1.26-28).</a:t>
            </a:r>
            <a:endParaRPr lang="en-US" sz="4000" dirty="0"/>
          </a:p>
        </p:txBody>
      </p:sp>
      <p:sp>
        <p:nvSpPr>
          <p:cNvPr id="4" name="Title 3">
            <a:extLst>
              <a:ext uri="{FF2B5EF4-FFF2-40B4-BE49-F238E27FC236}">
                <a16:creationId xmlns:a16="http://schemas.microsoft.com/office/drawing/2014/main" id="{216F659B-BA50-7AF3-6841-660AC1A80616}"/>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2FE77968-8B2A-7910-C615-33776DB3D5A5}"/>
              </a:ext>
            </a:extLst>
          </p:cNvPr>
          <p:cNvPicPr>
            <a:picLocks noChangeAspect="1"/>
          </p:cNvPicPr>
          <p:nvPr/>
        </p:nvPicPr>
        <p:blipFill>
          <a:blip r:embed="rId2" cstate="print"/>
          <a:stretch>
            <a:fillRect/>
          </a:stretch>
        </p:blipFill>
        <p:spPr>
          <a:xfrm>
            <a:off x="9491662" y="1676400"/>
            <a:ext cx="1743075" cy="2187960"/>
          </a:xfrm>
          <a:prstGeom prst="rect">
            <a:avLst/>
          </a:prstGeom>
        </p:spPr>
      </p:pic>
      <p:pic>
        <p:nvPicPr>
          <p:cNvPr id="3" name="Picture 2" descr="earth-from-space-africa.gif">
            <a:extLst>
              <a:ext uri="{FF2B5EF4-FFF2-40B4-BE49-F238E27FC236}">
                <a16:creationId xmlns:a16="http://schemas.microsoft.com/office/drawing/2014/main" id="{CB33775A-423F-2556-C554-DA00BB29EE8A}"/>
              </a:ext>
            </a:extLst>
          </p:cNvPr>
          <p:cNvPicPr>
            <a:picLocks noChangeAspect="1"/>
          </p:cNvPicPr>
          <p:nvPr/>
        </p:nvPicPr>
        <p:blipFill>
          <a:blip r:embed="rId3" cstate="print"/>
          <a:stretch>
            <a:fillRect/>
          </a:stretch>
        </p:blipFill>
        <p:spPr>
          <a:xfrm>
            <a:off x="4038600" y="2514600"/>
            <a:ext cx="3581400" cy="3581400"/>
          </a:xfrm>
          <a:prstGeom prst="rect">
            <a:avLst/>
          </a:prstGeom>
        </p:spPr>
      </p:pic>
    </p:spTree>
    <p:extLst>
      <p:ext uri="{BB962C8B-B14F-4D97-AF65-F5344CB8AC3E}">
        <p14:creationId xmlns:p14="http://schemas.microsoft.com/office/powerpoint/2010/main" val="1816776349"/>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18C3-BF9E-04D8-D7AE-ACAAD1D9C6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BE0D85-9D24-1A2B-CEDF-D53EE6117CB1}"/>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In Eden, man sold out his dominion to Satan.</a:t>
            </a:r>
          </a:p>
        </p:txBody>
      </p:sp>
      <p:sp>
        <p:nvSpPr>
          <p:cNvPr id="4" name="Title 3">
            <a:extLst>
              <a:ext uri="{FF2B5EF4-FFF2-40B4-BE49-F238E27FC236}">
                <a16:creationId xmlns:a16="http://schemas.microsoft.com/office/drawing/2014/main" id="{C0C57D3E-02AF-5A33-770F-BAFE25107867}"/>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0E9D8C1E-5DF8-8586-1186-6B5103986DAB}"/>
              </a:ext>
            </a:extLst>
          </p:cNvPr>
          <p:cNvPicPr>
            <a:picLocks noChangeAspect="1"/>
          </p:cNvPicPr>
          <p:nvPr/>
        </p:nvPicPr>
        <p:blipFill>
          <a:blip r:embed="rId2" cstate="print"/>
          <a:stretch>
            <a:fillRect/>
          </a:stretch>
        </p:blipFill>
        <p:spPr>
          <a:xfrm>
            <a:off x="9491662" y="1676400"/>
            <a:ext cx="1743075" cy="2187960"/>
          </a:xfrm>
          <a:prstGeom prst="rect">
            <a:avLst/>
          </a:prstGeom>
        </p:spPr>
      </p:pic>
      <p:pic>
        <p:nvPicPr>
          <p:cNvPr id="3" name="Picture 2" descr="earth-from-space-africa.gif">
            <a:extLst>
              <a:ext uri="{FF2B5EF4-FFF2-40B4-BE49-F238E27FC236}">
                <a16:creationId xmlns:a16="http://schemas.microsoft.com/office/drawing/2014/main" id="{E105C057-463D-545E-EDCA-4766E66E18BC}"/>
              </a:ext>
            </a:extLst>
          </p:cNvPr>
          <p:cNvPicPr>
            <a:picLocks noChangeAspect="1"/>
          </p:cNvPicPr>
          <p:nvPr/>
        </p:nvPicPr>
        <p:blipFill>
          <a:blip r:embed="rId3" cstate="print"/>
          <a:stretch>
            <a:fillRect/>
          </a:stretch>
        </p:blipFill>
        <p:spPr>
          <a:xfrm>
            <a:off x="4038600" y="2514600"/>
            <a:ext cx="3581400" cy="3581400"/>
          </a:xfrm>
          <a:prstGeom prst="rect">
            <a:avLst/>
          </a:prstGeom>
        </p:spPr>
      </p:pic>
    </p:spTree>
    <p:extLst>
      <p:ext uri="{BB962C8B-B14F-4D97-AF65-F5344CB8AC3E}">
        <p14:creationId xmlns:p14="http://schemas.microsoft.com/office/powerpoint/2010/main" val="30174585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1500"/>
                                  </p:stCondLst>
                                  <p:childTnLst>
                                    <p:animEffect transition="out" filter="fade">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DC89C-B427-7BE0-AE15-B1BDB3CB2968}"/>
            </a:ext>
          </a:extLst>
        </p:cNvPr>
        <p:cNvGrpSpPr/>
        <p:nvPr/>
      </p:nvGrpSpPr>
      <p:grpSpPr>
        <a:xfrm>
          <a:off x="0" y="0"/>
          <a:ext cx="0" cy="0"/>
          <a:chOff x="0" y="0"/>
          <a:chExt cx="0" cy="0"/>
        </a:xfrm>
      </p:grpSpPr>
      <p:pic>
        <p:nvPicPr>
          <p:cNvPr id="3" name="Picture 2" descr="earth-from-space-africa.gif">
            <a:extLst>
              <a:ext uri="{FF2B5EF4-FFF2-40B4-BE49-F238E27FC236}">
                <a16:creationId xmlns:a16="http://schemas.microsoft.com/office/drawing/2014/main" id="{1442B594-D9CA-D4EC-F58D-FE1E70F11021}"/>
              </a:ext>
            </a:extLst>
          </p:cNvPr>
          <p:cNvPicPr>
            <a:picLocks noChangeAspect="1"/>
          </p:cNvPicPr>
          <p:nvPr/>
        </p:nvPicPr>
        <p:blipFill>
          <a:blip r:embed="rId2" cstate="print"/>
          <a:stretch>
            <a:fillRect/>
          </a:stretch>
        </p:blipFill>
        <p:spPr>
          <a:xfrm>
            <a:off x="4038600" y="2514600"/>
            <a:ext cx="3581400" cy="3581400"/>
          </a:xfrm>
          <a:prstGeom prst="rect">
            <a:avLst/>
          </a:prstGeom>
        </p:spPr>
      </p:pic>
      <p:sp>
        <p:nvSpPr>
          <p:cNvPr id="2" name="Content Placeholder 1">
            <a:extLst>
              <a:ext uri="{FF2B5EF4-FFF2-40B4-BE49-F238E27FC236}">
                <a16:creationId xmlns:a16="http://schemas.microsoft.com/office/drawing/2014/main" id="{91DFF670-3FB5-F78D-623B-A7E516DFDCB4}"/>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In Eden, man sold out his dominion to Satan.</a:t>
            </a:r>
          </a:p>
          <a:p>
            <a:pPr marL="514350" indent="-514350">
              <a:spcBef>
                <a:spcPts val="0"/>
              </a:spcBef>
              <a:spcAft>
                <a:spcPts val="1800"/>
              </a:spcAft>
              <a:buClr>
                <a:srgbClr val="FFFF00"/>
              </a:buClr>
              <a:buFont typeface="Wingdings" pitchFamily="2" charset="2"/>
              <a:buChar char="v"/>
            </a:pPr>
            <a:r>
              <a:rPr lang="en-US" sz="4000" dirty="0">
                <a:solidFill>
                  <a:srgbClr val="FFFF00"/>
                </a:solidFill>
                <a:effectLst>
                  <a:glow rad="228600">
                    <a:schemeClr val="accent2">
                      <a:satMod val="175000"/>
                      <a:alpha val="40000"/>
                    </a:schemeClr>
                  </a:glow>
                </a:effectLst>
              </a:rPr>
              <a:t>Jesus redeemed it as our Kinsman (Lev 25.25).</a:t>
            </a:r>
          </a:p>
          <a:p>
            <a:pPr marL="514350" indent="-514350">
              <a:spcBef>
                <a:spcPts val="0"/>
              </a:spcBef>
              <a:spcAft>
                <a:spcPts val="1800"/>
              </a:spcAft>
              <a:buClr>
                <a:srgbClr val="FFFF00"/>
              </a:buClr>
              <a:buFont typeface="Wingdings" pitchFamily="2" charset="2"/>
              <a:buChar char="v"/>
            </a:pPr>
            <a:endParaRPr lang="en-US" sz="4000" dirty="0"/>
          </a:p>
        </p:txBody>
      </p:sp>
      <p:sp>
        <p:nvSpPr>
          <p:cNvPr id="4" name="Title 3">
            <a:extLst>
              <a:ext uri="{FF2B5EF4-FFF2-40B4-BE49-F238E27FC236}">
                <a16:creationId xmlns:a16="http://schemas.microsoft.com/office/drawing/2014/main" id="{35896FD0-830E-3A6C-6827-D3B898C9D55B}"/>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74D40D23-5174-720B-A5D2-DBAB07A43219}"/>
              </a:ext>
            </a:extLst>
          </p:cNvPr>
          <p:cNvPicPr>
            <a:picLocks noChangeAspect="1"/>
          </p:cNvPicPr>
          <p:nvPr/>
        </p:nvPicPr>
        <p:blipFill>
          <a:blip r:embed="rId3"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15821622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CBC6C-D331-EDE2-558E-1EA170E5C0A2}"/>
            </a:ext>
          </a:extLst>
        </p:cNvPr>
        <p:cNvGrpSpPr/>
        <p:nvPr/>
      </p:nvGrpSpPr>
      <p:grpSpPr>
        <a:xfrm>
          <a:off x="0" y="0"/>
          <a:ext cx="0" cy="0"/>
          <a:chOff x="0" y="0"/>
          <a:chExt cx="0" cy="0"/>
        </a:xfrm>
      </p:grpSpPr>
      <p:pic>
        <p:nvPicPr>
          <p:cNvPr id="3" name="Picture 2" descr="earth-from-space-africa.gif">
            <a:extLst>
              <a:ext uri="{FF2B5EF4-FFF2-40B4-BE49-F238E27FC236}">
                <a16:creationId xmlns:a16="http://schemas.microsoft.com/office/drawing/2014/main" id="{32C87D59-70BF-D117-24EA-F234C734B4C7}"/>
              </a:ext>
            </a:extLst>
          </p:cNvPr>
          <p:cNvPicPr>
            <a:picLocks noChangeAspect="1"/>
          </p:cNvPicPr>
          <p:nvPr/>
        </p:nvPicPr>
        <p:blipFill>
          <a:blip r:embed="rId2" cstate="print"/>
          <a:stretch>
            <a:fillRect/>
          </a:stretch>
        </p:blipFill>
        <p:spPr>
          <a:xfrm>
            <a:off x="4038600" y="2514600"/>
            <a:ext cx="3581400" cy="3581400"/>
          </a:xfrm>
          <a:prstGeom prst="rect">
            <a:avLst/>
          </a:prstGeom>
        </p:spPr>
      </p:pic>
      <p:sp>
        <p:nvSpPr>
          <p:cNvPr id="2" name="Content Placeholder 1">
            <a:extLst>
              <a:ext uri="{FF2B5EF4-FFF2-40B4-BE49-F238E27FC236}">
                <a16:creationId xmlns:a16="http://schemas.microsoft.com/office/drawing/2014/main" id="{532A5B5C-C658-4BF8-9BF4-2A508F1F80CE}"/>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In Eden, man sold out his dominion to Satan.</a:t>
            </a:r>
          </a:p>
          <a:p>
            <a:pPr marL="514350" indent="-514350">
              <a:spcBef>
                <a:spcPts val="0"/>
              </a:spcBef>
              <a:spcAft>
                <a:spcPts val="1800"/>
              </a:spcAft>
              <a:buClr>
                <a:srgbClr val="FFFF00"/>
              </a:buClr>
              <a:buFont typeface="Wingdings" pitchFamily="2" charset="2"/>
              <a:buChar char="v"/>
            </a:pPr>
            <a:r>
              <a:rPr lang="en-US" sz="4000" dirty="0">
                <a:solidFill>
                  <a:srgbClr val="FFFF00"/>
                </a:solidFill>
                <a:effectLst>
                  <a:glow rad="228600">
                    <a:schemeClr val="accent2">
                      <a:satMod val="175000"/>
                      <a:alpha val="40000"/>
                    </a:schemeClr>
                  </a:glow>
                </a:effectLst>
              </a:rPr>
              <a:t>Jesus redeemed it as our Kinsman (Lev 25.25).</a:t>
            </a:r>
          </a:p>
          <a:p>
            <a:pPr marL="514350" indent="-514350">
              <a:spcBef>
                <a:spcPts val="0"/>
              </a:spcBef>
              <a:spcAft>
                <a:spcPts val="1800"/>
              </a:spcAft>
              <a:buClr>
                <a:srgbClr val="FFFF00"/>
              </a:buClr>
              <a:buFont typeface="Wingdings" pitchFamily="2" charset="2"/>
              <a:buChar char="v"/>
            </a:pPr>
            <a:r>
              <a:rPr lang="en-US" sz="4000" dirty="0">
                <a:solidFill>
                  <a:srgbClr val="FFFF00"/>
                </a:solidFill>
                <a:effectLst>
                  <a:glow rad="228600">
                    <a:schemeClr val="accent2">
                      <a:satMod val="175000"/>
                      <a:alpha val="40000"/>
                    </a:schemeClr>
                  </a:glow>
                </a:effectLst>
              </a:rPr>
              <a:t>God, through Christ, disarmed usurping authorities (Col 2.15).</a:t>
            </a:r>
          </a:p>
          <a:p>
            <a:pPr marL="514350" indent="-514350">
              <a:spcBef>
                <a:spcPts val="0"/>
              </a:spcBef>
              <a:spcAft>
                <a:spcPts val="1800"/>
              </a:spcAft>
              <a:buClr>
                <a:srgbClr val="FFFF00"/>
              </a:buClr>
              <a:buFont typeface="Wingdings" pitchFamily="2" charset="2"/>
              <a:buChar char="v"/>
            </a:pPr>
            <a:endParaRPr lang="en-US" sz="4000" dirty="0">
              <a:solidFill>
                <a:srgbClr val="FFFF00"/>
              </a:solidFill>
              <a:effectLst>
                <a:glow rad="228600">
                  <a:schemeClr val="accent2">
                    <a:satMod val="175000"/>
                    <a:alpha val="40000"/>
                  </a:schemeClr>
                </a:glow>
              </a:effectLst>
            </a:endParaRPr>
          </a:p>
          <a:p>
            <a:pPr marL="514350" indent="-514350">
              <a:spcBef>
                <a:spcPts val="0"/>
              </a:spcBef>
              <a:spcAft>
                <a:spcPts val="1800"/>
              </a:spcAft>
              <a:buClr>
                <a:srgbClr val="FFFF00"/>
              </a:buClr>
              <a:buFont typeface="Wingdings" pitchFamily="2" charset="2"/>
              <a:buChar char="v"/>
            </a:pPr>
            <a:endParaRPr lang="en-US" sz="4000" dirty="0"/>
          </a:p>
        </p:txBody>
      </p:sp>
      <p:sp>
        <p:nvSpPr>
          <p:cNvPr id="4" name="Title 3">
            <a:extLst>
              <a:ext uri="{FF2B5EF4-FFF2-40B4-BE49-F238E27FC236}">
                <a16:creationId xmlns:a16="http://schemas.microsoft.com/office/drawing/2014/main" id="{F48F611D-A333-C55D-9AD9-33A6FAEBF834}"/>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8ED51F5B-7304-6C38-1830-3756D6A2F689}"/>
              </a:ext>
            </a:extLst>
          </p:cNvPr>
          <p:cNvPicPr>
            <a:picLocks noChangeAspect="1"/>
          </p:cNvPicPr>
          <p:nvPr/>
        </p:nvPicPr>
        <p:blipFill>
          <a:blip r:embed="rId3"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908169659"/>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4707-66D9-0AA1-0A28-BA9E2B97E63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FF8390-7FA8-4ACD-FEBF-286207E82335}"/>
              </a:ext>
            </a:extLst>
          </p:cNvPr>
          <p:cNvSpPr>
            <a:spLocks noGrp="1"/>
          </p:cNvSpPr>
          <p:nvPr>
            <p:ph sz="quarter" idx="1"/>
          </p:nvPr>
        </p:nvSpPr>
        <p:spPr>
          <a:xfrm>
            <a:off x="1981200" y="914400"/>
            <a:ext cx="6248400"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Legally, we have spiritual authority over our planet </a:t>
            </a:r>
            <a:r>
              <a:rPr lang="en-US" sz="4000" i="1" dirty="0"/>
              <a:t>now</a:t>
            </a:r>
            <a:r>
              <a:rPr lang="en-US" sz="4000" dirty="0"/>
              <a:t> (Matthew 28.19; Ephesians 1.18 to 2.7).</a:t>
            </a:r>
          </a:p>
        </p:txBody>
      </p:sp>
      <p:sp>
        <p:nvSpPr>
          <p:cNvPr id="4" name="Title 3">
            <a:extLst>
              <a:ext uri="{FF2B5EF4-FFF2-40B4-BE49-F238E27FC236}">
                <a16:creationId xmlns:a16="http://schemas.microsoft.com/office/drawing/2014/main" id="{5FF9C198-2112-AD4F-C690-527E7E95107D}"/>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7303DC88-343B-B38C-B5B3-56C3182E51D8}"/>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2159490393"/>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D94A0-5876-3486-EC93-2E21AEF1E73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792B2E-1875-CF3A-71FE-8D6ADE4ED4F0}"/>
              </a:ext>
            </a:extLst>
          </p:cNvPr>
          <p:cNvSpPr>
            <a:spLocks noGrp="1"/>
          </p:cNvSpPr>
          <p:nvPr>
            <p:ph sz="quarter" idx="1"/>
          </p:nvPr>
        </p:nvSpPr>
        <p:spPr>
          <a:xfrm>
            <a:off x="1981200" y="914400"/>
            <a:ext cx="7061200" cy="5257800"/>
          </a:xfrm>
          <a:effectLst>
            <a:glow rad="228600">
              <a:schemeClr val="accent3">
                <a:satMod val="175000"/>
                <a:alpha val="40000"/>
              </a:schemeClr>
            </a:glow>
          </a:effectLst>
        </p:spPr>
        <p:txBody>
          <a:bodyPr>
            <a:noAutofit/>
          </a:bodyPr>
          <a:lstStyle/>
          <a:p>
            <a:pPr marL="514350" indent="-514350">
              <a:spcBef>
                <a:spcPts val="0"/>
              </a:spcBef>
              <a:spcAft>
                <a:spcPts val="1800"/>
              </a:spcAft>
              <a:buClr>
                <a:srgbClr val="FFFF00"/>
              </a:buClr>
              <a:buFont typeface="Wingdings" pitchFamily="2" charset="2"/>
              <a:buChar char="v"/>
            </a:pPr>
            <a:r>
              <a:rPr lang="en-US" sz="4000" dirty="0"/>
              <a:t>Legally, we have </a:t>
            </a:r>
            <a:r>
              <a:rPr lang="en-US" sz="4000" i="1" dirty="0"/>
              <a:t>spiritual authority</a:t>
            </a:r>
            <a:r>
              <a:rPr lang="en-US" sz="4000" dirty="0"/>
              <a:t> over our planet now (Matthew 28.19; Ephesians 1.18 to 2.7).</a:t>
            </a:r>
          </a:p>
          <a:p>
            <a:pPr marL="514350" indent="-514350">
              <a:spcBef>
                <a:spcPts val="0"/>
              </a:spcBef>
              <a:spcAft>
                <a:spcPts val="1800"/>
              </a:spcAft>
              <a:buClr>
                <a:srgbClr val="FFFF00"/>
              </a:buClr>
              <a:buFont typeface="Wingdings" pitchFamily="2" charset="2"/>
              <a:buChar char="v"/>
            </a:pPr>
            <a:r>
              <a:rPr lang="en-US" sz="4000" dirty="0"/>
              <a:t>We will receive </a:t>
            </a:r>
            <a:r>
              <a:rPr lang="en-US" sz="4000" i="1" dirty="0"/>
              <a:t>pastoral authority</a:t>
            </a:r>
            <a:r>
              <a:rPr lang="en-US" sz="4000" dirty="0"/>
              <a:t> </a:t>
            </a:r>
            <a:r>
              <a:rPr lang="en-US" sz="4000" i="1" dirty="0"/>
              <a:t>over nations</a:t>
            </a:r>
            <a:r>
              <a:rPr lang="en-US" sz="4000" dirty="0"/>
              <a:t> when Jesus returns (Rev 2.26-27; 5.9-10).</a:t>
            </a:r>
          </a:p>
          <a:p>
            <a:pPr marL="514350" indent="-514350">
              <a:spcBef>
                <a:spcPts val="0"/>
              </a:spcBef>
              <a:spcAft>
                <a:spcPts val="1800"/>
              </a:spcAft>
              <a:buClr>
                <a:srgbClr val="FFFF00"/>
              </a:buClr>
              <a:buFont typeface="Wingdings" pitchFamily="2" charset="2"/>
              <a:buChar char="v"/>
            </a:pPr>
            <a:endParaRPr lang="en-US" sz="4000" dirty="0"/>
          </a:p>
        </p:txBody>
      </p:sp>
      <p:sp>
        <p:nvSpPr>
          <p:cNvPr id="4" name="Title 3">
            <a:extLst>
              <a:ext uri="{FF2B5EF4-FFF2-40B4-BE49-F238E27FC236}">
                <a16:creationId xmlns:a16="http://schemas.microsoft.com/office/drawing/2014/main" id="{643A1C4F-DF4C-4219-2431-32FA5FCD090D}"/>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716BE33D-0794-BB5A-723A-636992351A06}"/>
              </a:ext>
            </a:extLst>
          </p:cNvPr>
          <p:cNvPicPr>
            <a:picLocks noChangeAspect="1"/>
          </p:cNvPicPr>
          <p:nvPr/>
        </p:nvPicPr>
        <p:blipFill>
          <a:blip r:embed="rId3"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43160649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8A929-20BE-275E-3369-8D467165053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DFD465-97FA-33D8-14EA-C20774C463A7}"/>
              </a:ext>
            </a:extLst>
          </p:cNvPr>
          <p:cNvSpPr>
            <a:spLocks noGrp="1"/>
          </p:cNvSpPr>
          <p:nvPr>
            <p:ph sz="quarter" idx="1"/>
          </p:nvPr>
        </p:nvSpPr>
        <p:spPr>
          <a:xfrm>
            <a:off x="1981200" y="914400"/>
            <a:ext cx="7061200" cy="5257800"/>
          </a:xfrm>
          <a:effectLst>
            <a:glow rad="228600">
              <a:schemeClr val="accent3">
                <a:satMod val="175000"/>
                <a:alpha val="40000"/>
              </a:schemeClr>
            </a:glow>
          </a:effectLst>
        </p:spPr>
        <p:txBody>
          <a:bodyPr>
            <a:noAutofit/>
          </a:bodyPr>
          <a:lstStyle/>
          <a:p>
            <a:pPr marL="0" indent="0" algn="ctr">
              <a:buNone/>
            </a:pPr>
            <a:r>
              <a:rPr lang="en-US" sz="3200" b="1" dirty="0">
                <a:solidFill>
                  <a:srgbClr val="FFFF00"/>
                </a:solidFill>
              </a:rPr>
              <a:t>Revelation 2.26-27</a:t>
            </a:r>
          </a:p>
          <a:p>
            <a:pPr marL="0" indent="0" algn="just">
              <a:buNone/>
            </a:pPr>
            <a:r>
              <a:rPr lang="en-US" sz="3200" dirty="0"/>
              <a:t>‘He who overcomes, and he who keeps My deeds until the end, to him I will give authority over the nations; and he shall rule (Greek = </a:t>
            </a:r>
            <a:r>
              <a:rPr lang="en-US" sz="3200" i="1" dirty="0">
                <a:solidFill>
                  <a:srgbClr val="FFFF00"/>
                </a:solidFill>
              </a:rPr>
              <a:t>shepherd/pastor</a:t>
            </a:r>
            <a:r>
              <a:rPr lang="en-US" sz="3200" dirty="0"/>
              <a:t>)</a:t>
            </a:r>
            <a:r>
              <a:rPr lang="en-US" sz="3200" i="1" dirty="0"/>
              <a:t> </a:t>
            </a:r>
            <a:r>
              <a:rPr lang="en-US" sz="3200" dirty="0"/>
              <a:t>them with a rod of iron, as the vessels of the potter are broken to pieces, as I also have received </a:t>
            </a:r>
            <a:r>
              <a:rPr lang="en-US" sz="3200" i="1" dirty="0"/>
              <a:t>authority</a:t>
            </a:r>
            <a:r>
              <a:rPr lang="en-US" sz="3200" dirty="0"/>
              <a:t> from My Father …</a:t>
            </a:r>
          </a:p>
          <a:p>
            <a:pPr algn="just">
              <a:spcBef>
                <a:spcPts val="0"/>
              </a:spcBef>
              <a:spcAft>
                <a:spcPts val="1800"/>
              </a:spcAft>
              <a:buClr>
                <a:srgbClr val="FFFF00"/>
              </a:buClr>
            </a:pPr>
            <a:endParaRPr lang="en-US" sz="4800" dirty="0"/>
          </a:p>
        </p:txBody>
      </p:sp>
      <p:sp>
        <p:nvSpPr>
          <p:cNvPr id="4" name="Title 3">
            <a:extLst>
              <a:ext uri="{FF2B5EF4-FFF2-40B4-BE49-F238E27FC236}">
                <a16:creationId xmlns:a16="http://schemas.microsoft.com/office/drawing/2014/main" id="{C520C4EE-ED3A-66BC-D209-0E8612B76305}"/>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AACB4BBF-C5E0-D5BF-F54C-A02E46CB018C}"/>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2519141088"/>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3AD2A-766A-C3F7-0120-62D1BA50F03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9898CF-B925-0EA4-97FA-FDBB60DE361B}"/>
              </a:ext>
            </a:extLst>
          </p:cNvPr>
          <p:cNvSpPr>
            <a:spLocks noGrp="1"/>
          </p:cNvSpPr>
          <p:nvPr>
            <p:ph sz="quarter" idx="1"/>
          </p:nvPr>
        </p:nvSpPr>
        <p:spPr>
          <a:xfrm>
            <a:off x="762000" y="990600"/>
            <a:ext cx="8534399" cy="5257800"/>
          </a:xfrm>
          <a:effectLst>
            <a:glow rad="228600">
              <a:schemeClr val="accent3">
                <a:satMod val="175000"/>
                <a:alpha val="40000"/>
              </a:schemeClr>
            </a:glow>
          </a:effectLst>
        </p:spPr>
        <p:txBody>
          <a:bodyPr>
            <a:noAutofit/>
          </a:bodyPr>
          <a:lstStyle/>
          <a:p>
            <a:pPr>
              <a:spcAft>
                <a:spcPts val="2400"/>
              </a:spcAft>
              <a:buNone/>
            </a:pPr>
            <a:r>
              <a:rPr lang="en-US" sz="4400" dirty="0">
                <a:solidFill>
                  <a:srgbClr val="FFFF00"/>
                </a:solidFill>
              </a:rPr>
              <a:t>WAIT! </a:t>
            </a:r>
            <a:r>
              <a:rPr lang="en-US" sz="4400" dirty="0"/>
              <a:t>Will there still be people on the earth after “Armageddon”?</a:t>
            </a:r>
          </a:p>
        </p:txBody>
      </p:sp>
      <p:sp>
        <p:nvSpPr>
          <p:cNvPr id="4" name="Title 3">
            <a:extLst>
              <a:ext uri="{FF2B5EF4-FFF2-40B4-BE49-F238E27FC236}">
                <a16:creationId xmlns:a16="http://schemas.microsoft.com/office/drawing/2014/main" id="{5FB900E6-DC63-828B-3544-13150B4B1196}"/>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49648F0A-495A-CE00-DD44-206D0FC94E6C}"/>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93037225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AE8B8-2EFF-3D1E-AFFE-2309E134E9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5D0A7E-1949-D14E-CA61-A0EBDD1BF84A}"/>
              </a:ext>
            </a:extLst>
          </p:cNvPr>
          <p:cNvSpPr>
            <a:spLocks noGrp="1"/>
          </p:cNvSpPr>
          <p:nvPr>
            <p:ph sz="quarter" idx="1"/>
          </p:nvPr>
        </p:nvSpPr>
        <p:spPr>
          <a:xfrm>
            <a:off x="762000" y="990600"/>
            <a:ext cx="8534399" cy="5257800"/>
          </a:xfrm>
          <a:effectLst>
            <a:glow rad="228600">
              <a:schemeClr val="accent3">
                <a:satMod val="175000"/>
                <a:alpha val="40000"/>
              </a:schemeClr>
            </a:glow>
          </a:effectLst>
        </p:spPr>
        <p:txBody>
          <a:bodyPr>
            <a:noAutofit/>
          </a:bodyPr>
          <a:lstStyle/>
          <a:p>
            <a:pPr>
              <a:spcAft>
                <a:spcPts val="2400"/>
              </a:spcAft>
              <a:buNone/>
            </a:pPr>
            <a:r>
              <a:rPr lang="en-US" sz="4400" dirty="0">
                <a:solidFill>
                  <a:srgbClr val="FFFF00"/>
                </a:solidFill>
              </a:rPr>
              <a:t>WAIT! </a:t>
            </a:r>
            <a:r>
              <a:rPr lang="en-US" sz="4400" dirty="0"/>
              <a:t>Will there still be people on the earth after “Armageddon”?</a:t>
            </a:r>
          </a:p>
          <a:p>
            <a:pPr>
              <a:spcAft>
                <a:spcPts val="2400"/>
              </a:spcAft>
              <a:buNone/>
            </a:pPr>
            <a:r>
              <a:rPr lang="en-US" sz="4400" dirty="0"/>
              <a:t>Yes! Millions! </a:t>
            </a:r>
          </a:p>
          <a:p>
            <a:pPr>
              <a:spcAft>
                <a:spcPts val="2400"/>
              </a:spcAft>
              <a:buNone/>
            </a:pPr>
            <a:r>
              <a:rPr lang="en-US" sz="4400" dirty="0"/>
              <a:t>See: Isaiah 66.19-24; Micah 4.1-7; Zechariah 2.11; 8.1-5; 14.16; Zephaniah 3.8-10.</a:t>
            </a:r>
          </a:p>
        </p:txBody>
      </p:sp>
      <p:sp>
        <p:nvSpPr>
          <p:cNvPr id="4" name="Title 3">
            <a:extLst>
              <a:ext uri="{FF2B5EF4-FFF2-40B4-BE49-F238E27FC236}">
                <a16:creationId xmlns:a16="http://schemas.microsoft.com/office/drawing/2014/main" id="{120C0A79-5EB7-6757-6237-E4050C374154}"/>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973A3D91-AC0C-D5C9-0D30-7B2577E3FAEE}"/>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2752632295"/>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CBC0-4252-BD3A-6200-EA209937D57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56A719-22BB-6D23-E170-6BD50616E969}"/>
              </a:ext>
            </a:extLst>
          </p:cNvPr>
          <p:cNvSpPr>
            <a:spLocks noGrp="1"/>
          </p:cNvSpPr>
          <p:nvPr>
            <p:ph sz="quarter" idx="1"/>
          </p:nvPr>
        </p:nvSpPr>
        <p:spPr>
          <a:xfrm>
            <a:off x="762000" y="990600"/>
            <a:ext cx="8534399" cy="5257800"/>
          </a:xfrm>
          <a:effectLst>
            <a:glow rad="228600">
              <a:schemeClr val="accent3">
                <a:satMod val="175000"/>
                <a:alpha val="40000"/>
              </a:schemeClr>
            </a:glow>
          </a:effectLst>
        </p:spPr>
        <p:txBody>
          <a:bodyPr>
            <a:noAutofit/>
          </a:bodyPr>
          <a:lstStyle/>
          <a:p>
            <a:pPr>
              <a:spcAft>
                <a:spcPts val="2400"/>
              </a:spcAft>
              <a:buNone/>
            </a:pPr>
            <a:r>
              <a:rPr lang="en-US" sz="4400" dirty="0">
                <a:solidFill>
                  <a:srgbClr val="FFFF00"/>
                </a:solidFill>
              </a:rPr>
              <a:t>BUT WAIT! </a:t>
            </a:r>
            <a:r>
              <a:rPr lang="en-US" sz="4400" dirty="0"/>
              <a:t>Aren’t we going to Heaven when we die?</a:t>
            </a:r>
          </a:p>
        </p:txBody>
      </p:sp>
      <p:sp>
        <p:nvSpPr>
          <p:cNvPr id="4" name="Title 3">
            <a:extLst>
              <a:ext uri="{FF2B5EF4-FFF2-40B4-BE49-F238E27FC236}">
                <a16:creationId xmlns:a16="http://schemas.microsoft.com/office/drawing/2014/main" id="{1B2030BC-EED7-99D2-E52C-A4C905B96C95}"/>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80BDB6A6-6C7C-F1CB-45E8-23F50DCC709A}"/>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341737993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B750-3C7C-AC23-962B-0E90AE6AAB3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14AD47-7391-C28E-0EFC-A71BD2AFB219}"/>
              </a:ext>
            </a:extLst>
          </p:cNvPr>
          <p:cNvSpPr>
            <a:spLocks noGrp="1"/>
          </p:cNvSpPr>
          <p:nvPr>
            <p:ph sz="quarter" idx="1"/>
          </p:nvPr>
        </p:nvSpPr>
        <p:spPr>
          <a:xfrm>
            <a:off x="762000" y="990600"/>
            <a:ext cx="8534399" cy="5257800"/>
          </a:xfrm>
          <a:effectLst>
            <a:glow rad="228600">
              <a:schemeClr val="accent3">
                <a:satMod val="175000"/>
                <a:alpha val="40000"/>
              </a:schemeClr>
            </a:glow>
          </a:effectLst>
        </p:spPr>
        <p:txBody>
          <a:bodyPr>
            <a:noAutofit/>
          </a:bodyPr>
          <a:lstStyle/>
          <a:p>
            <a:pPr>
              <a:spcAft>
                <a:spcPts val="2400"/>
              </a:spcAft>
              <a:buNone/>
            </a:pPr>
            <a:r>
              <a:rPr lang="en-US" sz="4400" dirty="0">
                <a:solidFill>
                  <a:srgbClr val="FFFF00"/>
                </a:solidFill>
              </a:rPr>
              <a:t>BUT WAIT! </a:t>
            </a:r>
            <a:r>
              <a:rPr lang="en-US" sz="4400" dirty="0"/>
              <a:t>Aren’t we going to Heaven when we die?</a:t>
            </a:r>
          </a:p>
          <a:p>
            <a:pPr>
              <a:spcAft>
                <a:spcPts val="2400"/>
              </a:spcAft>
              <a:buNone/>
            </a:pPr>
            <a:r>
              <a:rPr lang="en-US" sz="4400" dirty="0"/>
              <a:t>Yes, but Heaven is coming to Earth (Rev 21.2-3). </a:t>
            </a:r>
            <a:r>
              <a:rPr lang="en-US" sz="4400" dirty="0">
                <a:ln>
                  <a:solidFill>
                    <a:srgbClr val="FFFF00"/>
                  </a:solidFill>
                </a:ln>
              </a:rPr>
              <a:t>Our future destiny is largely on the Earth</a:t>
            </a:r>
            <a:r>
              <a:rPr lang="en-US" sz="4400" dirty="0"/>
              <a:t> (old Earth and new, Rev 21.1).</a:t>
            </a:r>
          </a:p>
          <a:p>
            <a:pPr>
              <a:spcAft>
                <a:spcPts val="2400"/>
              </a:spcAft>
              <a:buNone/>
            </a:pPr>
            <a:endParaRPr lang="en-US" sz="4400" dirty="0"/>
          </a:p>
        </p:txBody>
      </p:sp>
      <p:sp>
        <p:nvSpPr>
          <p:cNvPr id="4" name="Title 3">
            <a:extLst>
              <a:ext uri="{FF2B5EF4-FFF2-40B4-BE49-F238E27FC236}">
                <a16:creationId xmlns:a16="http://schemas.microsoft.com/office/drawing/2014/main" id="{9FF87F04-A824-6181-AE72-CC65E78EB246}"/>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5D066E3D-1BB6-9D3B-B6E7-3036CB1D4EC8}"/>
              </a:ext>
            </a:extLst>
          </p:cNvPr>
          <p:cNvPicPr>
            <a:picLocks noChangeAspect="1"/>
          </p:cNvPicPr>
          <p:nvPr/>
        </p:nvPicPr>
        <p:blipFill>
          <a:blip r:embed="rId2"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173306227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B873F-4229-928C-9428-FC275C5EA9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83741A-6BB9-442A-FAB9-12E26D553A9D}"/>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A2A6032A-4AF2-CCD6-F19C-8BD789834C3C}"/>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A327C5AC-E478-0DC7-4831-8E277718D0AA}"/>
              </a:ext>
            </a:extLst>
          </p:cNvPr>
          <p:cNvSpPr>
            <a:spLocks noGrp="1"/>
          </p:cNvSpPr>
          <p:nvPr>
            <p:ph sz="quarter" idx="1"/>
          </p:nvPr>
        </p:nvSpPr>
        <p:spPr>
          <a:xfrm>
            <a:off x="838200" y="609600"/>
            <a:ext cx="8382000" cy="5448300"/>
          </a:xfrm>
        </p:spPr>
        <p:txBody>
          <a:bodyPr>
            <a:noAutofit/>
          </a:bodyPr>
          <a:lstStyle/>
          <a:p>
            <a:pPr>
              <a:lnSpc>
                <a:spcPts val="4800"/>
              </a:lnSpc>
              <a:spcAft>
                <a:spcPts val="2400"/>
              </a:spcAft>
              <a:buNone/>
            </a:pPr>
            <a:r>
              <a:rPr lang="en-US" sz="4000" b="1" dirty="0">
                <a:solidFill>
                  <a:srgbClr val="002060"/>
                </a:solidFill>
              </a:rPr>
              <a:t>Key insight</a:t>
            </a:r>
            <a:r>
              <a:rPr lang="en-US" sz="4000" dirty="0">
                <a:solidFill>
                  <a:srgbClr val="002060"/>
                </a:solidFill>
              </a:rPr>
              <a:t>:</a:t>
            </a:r>
            <a:r>
              <a:rPr lang="en-US" sz="4000" dirty="0"/>
              <a:t> There are three ways humans experience heaven. </a:t>
            </a:r>
          </a:p>
          <a:p>
            <a:pPr marL="514350" indent="-514350">
              <a:spcAft>
                <a:spcPts val="1200"/>
              </a:spcAft>
              <a:buClr>
                <a:schemeClr val="tx1"/>
              </a:buClr>
              <a:buFont typeface="+mj-lt"/>
              <a:buAutoNum type="arabicPeriod"/>
            </a:pPr>
            <a:r>
              <a:rPr lang="en-US" sz="3600" dirty="0"/>
              <a:t>While in our mortal bodies. </a:t>
            </a:r>
          </a:p>
          <a:p>
            <a:pPr marL="514350" indent="-514350">
              <a:spcAft>
                <a:spcPts val="1200"/>
              </a:spcAft>
              <a:buClr>
                <a:schemeClr val="tx1"/>
              </a:buClr>
              <a:buFont typeface="+mj-lt"/>
              <a:buAutoNum type="arabicPeriod"/>
            </a:pPr>
            <a:r>
              <a:rPr lang="en-US" sz="3600" dirty="0"/>
              <a:t>As disembodied spirits in heaven after we die.                                </a:t>
            </a:r>
            <a:endParaRPr lang="en-US" sz="3600" dirty="0">
              <a:solidFill>
                <a:srgbClr val="FFFF00"/>
              </a:solidFill>
            </a:endParaRPr>
          </a:p>
          <a:p>
            <a:pPr marL="514350" indent="-514350">
              <a:spcAft>
                <a:spcPts val="1200"/>
              </a:spcAft>
              <a:buClr>
                <a:schemeClr val="tx1"/>
              </a:buClr>
              <a:buFont typeface="+mj-lt"/>
              <a:buAutoNum type="arabicPeriod"/>
            </a:pPr>
            <a:r>
              <a:rPr lang="en-US" sz="3600" i="1" dirty="0">
                <a:solidFill>
                  <a:srgbClr val="FFFF00"/>
                </a:solidFill>
              </a:rPr>
              <a:t>And </a:t>
            </a:r>
            <a:r>
              <a:rPr lang="en-US" sz="3600" dirty="0">
                <a:solidFill>
                  <a:srgbClr val="FFFF00"/>
                </a:solidFill>
              </a:rPr>
              <a:t>in immortal, glorified bodies. This is God’s ultimate destiny for His people.</a:t>
            </a:r>
          </a:p>
          <a:p>
            <a:endParaRPr lang="en-US" sz="3600" dirty="0"/>
          </a:p>
          <a:p>
            <a:endParaRPr lang="en-US" sz="3600" dirty="0"/>
          </a:p>
        </p:txBody>
      </p:sp>
    </p:spTree>
    <p:extLst>
      <p:ext uri="{BB962C8B-B14F-4D97-AF65-F5344CB8AC3E}">
        <p14:creationId xmlns:p14="http://schemas.microsoft.com/office/powerpoint/2010/main" val="1276062386"/>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2071F-61E7-3AB2-B82C-817A671138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C4851D-BA80-91A2-833C-4517D83E83C5}"/>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E814870E-658C-1260-8171-2004819431B1}"/>
              </a:ext>
            </a:extLst>
          </p:cNvPr>
          <p:cNvPicPr>
            <a:picLocks noChangeAspect="1"/>
          </p:cNvPicPr>
          <p:nvPr/>
        </p:nvPicPr>
        <p:blipFill>
          <a:blip r:embed="rId2"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65F338D5-736A-D721-77C2-377A058E40CB}"/>
              </a:ext>
            </a:extLst>
          </p:cNvPr>
          <p:cNvSpPr>
            <a:spLocks noGrp="1"/>
          </p:cNvSpPr>
          <p:nvPr>
            <p:ph sz="quarter" idx="1"/>
          </p:nvPr>
        </p:nvSpPr>
        <p:spPr>
          <a:xfrm>
            <a:off x="838200" y="609600"/>
            <a:ext cx="8458200" cy="5448300"/>
          </a:xfrm>
        </p:spPr>
        <p:txBody>
          <a:bodyPr>
            <a:noAutofit/>
          </a:bodyPr>
          <a:lstStyle/>
          <a:p>
            <a:pPr marL="0" indent="0">
              <a:lnSpc>
                <a:spcPts val="4800"/>
              </a:lnSpc>
              <a:spcAft>
                <a:spcPts val="2400"/>
              </a:spcAft>
              <a:buNone/>
            </a:pPr>
            <a:r>
              <a:rPr lang="en-US" sz="4000" b="1" dirty="0">
                <a:solidFill>
                  <a:srgbClr val="002060"/>
                </a:solidFill>
              </a:rPr>
              <a:t>Key insight</a:t>
            </a:r>
            <a:r>
              <a:rPr lang="en-US" sz="4000" dirty="0">
                <a:solidFill>
                  <a:srgbClr val="002060"/>
                </a:solidFill>
              </a:rPr>
              <a:t>:</a:t>
            </a:r>
            <a:r>
              <a:rPr lang="en-US" sz="4000" dirty="0"/>
              <a:t> </a:t>
            </a:r>
            <a:r>
              <a:rPr lang="en-US" sz="4000" dirty="0">
                <a:solidFill>
                  <a:srgbClr val="FFFF00"/>
                </a:solidFill>
              </a:rPr>
              <a:t>In our immortal bodies, resurrected and transformed at Christ’s return, we will be able to go back and forth between heaven and earth, just like He does (cf. 1Jn 3.2).</a:t>
            </a:r>
          </a:p>
          <a:p>
            <a:endParaRPr lang="en-US" sz="4000" dirty="0"/>
          </a:p>
          <a:p>
            <a:endParaRPr lang="en-US" sz="4000" dirty="0"/>
          </a:p>
        </p:txBody>
      </p:sp>
    </p:spTree>
    <p:extLst>
      <p:ext uri="{BB962C8B-B14F-4D97-AF65-F5344CB8AC3E}">
        <p14:creationId xmlns:p14="http://schemas.microsoft.com/office/powerpoint/2010/main" val="1046711432"/>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22E2E-59B3-AF3F-DB87-F02A0CA583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641BF0-A51E-B556-BF2A-E70BFC06134B}"/>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5ACB89F0-FA36-6ACA-5BB5-6892440DF24E}"/>
              </a:ext>
            </a:extLst>
          </p:cNvPr>
          <p:cNvPicPr>
            <a:picLocks noChangeAspect="1"/>
          </p:cNvPicPr>
          <p:nvPr/>
        </p:nvPicPr>
        <p:blipFill>
          <a:blip r:embed="rId2"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C37C3B84-89A7-13C6-0B58-8B52C86C79E0}"/>
              </a:ext>
            </a:extLst>
          </p:cNvPr>
          <p:cNvSpPr>
            <a:spLocks noGrp="1"/>
          </p:cNvSpPr>
          <p:nvPr>
            <p:ph sz="quarter" idx="1"/>
          </p:nvPr>
        </p:nvSpPr>
        <p:spPr>
          <a:xfrm>
            <a:off x="838200" y="609600"/>
            <a:ext cx="8458200" cy="5448300"/>
          </a:xfrm>
        </p:spPr>
        <p:txBody>
          <a:bodyPr>
            <a:noAutofit/>
          </a:bodyPr>
          <a:lstStyle/>
          <a:p>
            <a:pPr marL="0" indent="0">
              <a:lnSpc>
                <a:spcPts val="4800"/>
              </a:lnSpc>
              <a:spcAft>
                <a:spcPts val="2400"/>
              </a:spcAft>
              <a:buNone/>
            </a:pPr>
            <a:r>
              <a:rPr lang="en-US" sz="4000" b="1" dirty="0">
                <a:solidFill>
                  <a:srgbClr val="002060"/>
                </a:solidFill>
              </a:rPr>
              <a:t>Key insight</a:t>
            </a:r>
            <a:r>
              <a:rPr lang="en-US" sz="4000" dirty="0">
                <a:solidFill>
                  <a:srgbClr val="002060"/>
                </a:solidFill>
              </a:rPr>
              <a:t>:</a:t>
            </a:r>
            <a:r>
              <a:rPr lang="en-US" sz="4000" dirty="0"/>
              <a:t> In our immortal bodies, resurrected and transformed at Christ’s return, we will be able to go back and forth between heaven and earth, just like He does (cf. 1Jn 3.2). </a:t>
            </a:r>
          </a:p>
          <a:p>
            <a:pPr marL="0" indent="0">
              <a:lnSpc>
                <a:spcPts val="4800"/>
              </a:lnSpc>
              <a:spcAft>
                <a:spcPts val="2400"/>
              </a:spcAft>
              <a:buNone/>
            </a:pPr>
            <a:r>
              <a:rPr lang="en-US" sz="4000" dirty="0">
                <a:solidFill>
                  <a:srgbClr val="FFFF00"/>
                </a:solidFill>
              </a:rPr>
              <a:t>Our work of reigning with Christ will take place largely on earth.</a:t>
            </a:r>
          </a:p>
          <a:p>
            <a:pPr>
              <a:lnSpc>
                <a:spcPts val="4800"/>
              </a:lnSpc>
              <a:spcAft>
                <a:spcPts val="2400"/>
              </a:spcAft>
            </a:pPr>
            <a:endParaRPr lang="en-US" sz="4000" dirty="0">
              <a:solidFill>
                <a:srgbClr val="FFFF00"/>
              </a:solidFill>
            </a:endParaRPr>
          </a:p>
          <a:p>
            <a:endParaRPr lang="en-US" sz="4000" dirty="0"/>
          </a:p>
          <a:p>
            <a:endParaRPr lang="en-US" sz="4000" dirty="0"/>
          </a:p>
        </p:txBody>
      </p:sp>
    </p:spTree>
    <p:extLst>
      <p:ext uri="{BB962C8B-B14F-4D97-AF65-F5344CB8AC3E}">
        <p14:creationId xmlns:p14="http://schemas.microsoft.com/office/powerpoint/2010/main" val="408772552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2EE2-C701-454A-F40B-F8819130DA1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89D3B0-BD3B-B7FC-D82E-204740A97872}"/>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20A4994E-A592-4469-32D9-3C639199ABC0}"/>
              </a:ext>
            </a:extLst>
          </p:cNvPr>
          <p:cNvPicPr>
            <a:picLocks noChangeAspect="1"/>
          </p:cNvPicPr>
          <p:nvPr/>
        </p:nvPicPr>
        <p:blipFill>
          <a:blip r:embed="rId2" cstate="print"/>
          <a:stretch>
            <a:fillRect/>
          </a:stretch>
        </p:blipFill>
        <p:spPr>
          <a:xfrm>
            <a:off x="9491662" y="1676400"/>
            <a:ext cx="1743075" cy="2187960"/>
          </a:xfrm>
          <a:prstGeom prst="rect">
            <a:avLst/>
          </a:prstGeom>
        </p:spPr>
      </p:pic>
      <p:sp>
        <p:nvSpPr>
          <p:cNvPr id="9" name="Rectangle 8">
            <a:extLst>
              <a:ext uri="{FF2B5EF4-FFF2-40B4-BE49-F238E27FC236}">
                <a16:creationId xmlns:a16="http://schemas.microsoft.com/office/drawing/2014/main" id="{94B18986-3C6D-89F3-D81E-11EDA9321E48}"/>
              </a:ext>
            </a:extLst>
          </p:cNvPr>
          <p:cNvSpPr/>
          <p:nvPr/>
        </p:nvSpPr>
        <p:spPr>
          <a:xfrm>
            <a:off x="2743201" y="1752601"/>
            <a:ext cx="5525423" cy="2585323"/>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What will </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our future reign </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look like?</a:t>
            </a:r>
          </a:p>
        </p:txBody>
      </p:sp>
    </p:spTree>
    <p:extLst>
      <p:ext uri="{BB962C8B-B14F-4D97-AF65-F5344CB8AC3E}">
        <p14:creationId xmlns:p14="http://schemas.microsoft.com/office/powerpoint/2010/main" val="207892890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CC602-4477-C1BC-5A7B-0003AFB962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84D689-E27C-98B4-3D2D-E9A12F25C8F4}"/>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A6285A6D-3C7A-D7BF-DD8D-3C5F02CBDB52}"/>
              </a:ext>
            </a:extLst>
          </p:cNvPr>
          <p:cNvPicPr>
            <a:picLocks noChangeAspect="1"/>
          </p:cNvPicPr>
          <p:nvPr/>
        </p:nvPicPr>
        <p:blipFill>
          <a:blip r:embed="rId2" cstate="print"/>
          <a:stretch>
            <a:fillRect/>
          </a:stretch>
        </p:blipFill>
        <p:spPr>
          <a:xfrm>
            <a:off x="9491662" y="1676400"/>
            <a:ext cx="1743075" cy="2187960"/>
          </a:xfrm>
          <a:prstGeom prst="rect">
            <a:avLst/>
          </a:prstGeom>
        </p:spPr>
      </p:pic>
      <p:pic>
        <p:nvPicPr>
          <p:cNvPr id="2" name="Picture 1" descr="Gaza_TRAUMATIZED.jpg">
            <a:extLst>
              <a:ext uri="{FF2B5EF4-FFF2-40B4-BE49-F238E27FC236}">
                <a16:creationId xmlns:a16="http://schemas.microsoft.com/office/drawing/2014/main" id="{9DE1B25C-068C-A3AC-1910-0B8971F6EEFD}"/>
              </a:ext>
            </a:extLst>
          </p:cNvPr>
          <p:cNvPicPr>
            <a:picLocks noChangeAspect="1"/>
          </p:cNvPicPr>
          <p:nvPr/>
        </p:nvPicPr>
        <p:blipFill>
          <a:blip r:embed="rId3" cstate="print"/>
          <a:stretch>
            <a:fillRect/>
          </a:stretch>
        </p:blipFill>
        <p:spPr>
          <a:xfrm>
            <a:off x="2362200" y="2133600"/>
            <a:ext cx="5715000"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Content Placeholder 1">
            <a:extLst>
              <a:ext uri="{FF2B5EF4-FFF2-40B4-BE49-F238E27FC236}">
                <a16:creationId xmlns:a16="http://schemas.microsoft.com/office/drawing/2014/main" id="{688D9CB3-4C3C-9041-925F-A2F7CDF29D20}"/>
              </a:ext>
            </a:extLst>
          </p:cNvPr>
          <p:cNvSpPr>
            <a:spLocks noGrp="1"/>
          </p:cNvSpPr>
          <p:nvPr>
            <p:ph sz="quarter" idx="1"/>
          </p:nvPr>
        </p:nvSpPr>
        <p:spPr>
          <a:xfrm>
            <a:off x="1981200" y="762000"/>
            <a:ext cx="6400800" cy="5334000"/>
          </a:xfrm>
          <a:effectLst>
            <a:glow rad="228600">
              <a:schemeClr val="accent3">
                <a:satMod val="175000"/>
                <a:alpha val="40000"/>
              </a:schemeClr>
            </a:glow>
          </a:effectLst>
        </p:spPr>
        <p:txBody>
          <a:bodyPr>
            <a:noAutofit/>
          </a:bodyPr>
          <a:lstStyle/>
          <a:p>
            <a:pPr marL="514350" indent="-514350">
              <a:spcBef>
                <a:spcPts val="0"/>
              </a:spcBef>
              <a:spcAft>
                <a:spcPts val="1800"/>
              </a:spcAft>
              <a:buClr>
                <a:srgbClr val="FFFF00"/>
              </a:buClr>
              <a:buFont typeface="Wingdings" pitchFamily="2" charset="2"/>
              <a:buChar char="v"/>
            </a:pPr>
            <a:r>
              <a:rPr lang="en-US" sz="3200" dirty="0"/>
              <a:t>It will begin with ministering to traumatized people...</a:t>
            </a:r>
          </a:p>
          <a:p>
            <a:pPr>
              <a:spcAft>
                <a:spcPts val="1800"/>
              </a:spcAft>
              <a:buNone/>
            </a:pPr>
            <a:endParaRPr lang="en-US" sz="3200" dirty="0"/>
          </a:p>
        </p:txBody>
      </p:sp>
    </p:spTree>
    <p:extLst>
      <p:ext uri="{BB962C8B-B14F-4D97-AF65-F5344CB8AC3E}">
        <p14:creationId xmlns:p14="http://schemas.microsoft.com/office/powerpoint/2010/main" val="25417135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957263" y="762000"/>
            <a:ext cx="7958137" cy="5410200"/>
          </a:xfrm>
          <a:effectLst>
            <a:glow rad="228600">
              <a:schemeClr val="accent3">
                <a:satMod val="175000"/>
                <a:alpha val="40000"/>
              </a:schemeClr>
            </a:glow>
          </a:effectLst>
        </p:spPr>
        <p:txBody>
          <a:bodyPr>
            <a:normAutofit/>
          </a:bodyPr>
          <a:lstStyle/>
          <a:p>
            <a:pPr>
              <a:buNone/>
            </a:pPr>
            <a:r>
              <a:rPr lang="en-US" sz="3200" dirty="0">
                <a:effectLst>
                  <a:glow rad="228600">
                    <a:schemeClr val="accent2">
                      <a:satMod val="175000"/>
                      <a:alpha val="40000"/>
                    </a:schemeClr>
                  </a:glow>
                </a:effectLst>
              </a:rPr>
              <a:t>	Isaiah 32 describes this time</a:t>
            </a:r>
            <a:r>
              <a:rPr lang="en-US" sz="3200" dirty="0"/>
              <a:t>: </a:t>
            </a:r>
          </a:p>
          <a:p>
            <a:pPr>
              <a:buNone/>
            </a:pPr>
            <a:r>
              <a:rPr lang="en-US" sz="3200" baseline="30000" dirty="0"/>
              <a:t>1   </a:t>
            </a:r>
            <a:r>
              <a:rPr lang="en-US" sz="3200" dirty="0"/>
              <a:t>Behold, </a:t>
            </a:r>
            <a:r>
              <a:rPr lang="en-US" sz="3200" dirty="0">
                <a:solidFill>
                  <a:srgbClr val="FFFF00"/>
                </a:solidFill>
              </a:rPr>
              <a:t>a king</a:t>
            </a:r>
            <a:r>
              <a:rPr lang="en-US" sz="3200" dirty="0"/>
              <a:t> will reign righteously And princes [</a:t>
            </a:r>
            <a:r>
              <a:rPr lang="en-US" sz="3200" i="1" dirty="0">
                <a:solidFill>
                  <a:srgbClr val="FFFF00"/>
                </a:solidFill>
              </a:rPr>
              <a:t>sarim</a:t>
            </a:r>
            <a:r>
              <a:rPr lang="en-US" sz="3200" dirty="0"/>
              <a:t>] will rule justly. </a:t>
            </a:r>
          </a:p>
          <a:p>
            <a:pPr>
              <a:buNone/>
            </a:pPr>
            <a:r>
              <a:rPr lang="en-US" sz="3200" baseline="30000" dirty="0"/>
              <a:t>2</a:t>
            </a:r>
            <a:r>
              <a:rPr lang="en-US" sz="3200" dirty="0"/>
              <a:t>  Each will be like a refuge from the wind And a shelter from the storm, Like streams of water in a dry country, Like the shade of a huge rock in a parched land. (NASB)</a:t>
            </a:r>
          </a:p>
          <a:p>
            <a:pPr>
              <a:buNone/>
            </a:pPr>
            <a:endParaRPr lang="en-US" sz="3200" dirty="0"/>
          </a:p>
        </p:txBody>
      </p:sp>
      <p:sp>
        <p:nvSpPr>
          <p:cNvPr id="4" name="Title 3"/>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p:cNvPicPr>
            <a:picLocks noChangeAspect="1"/>
          </p:cNvPicPr>
          <p:nvPr/>
        </p:nvPicPr>
        <p:blipFill>
          <a:blip r:embed="rId2" cstate="print"/>
          <a:stretch>
            <a:fillRect/>
          </a:stretch>
        </p:blipFill>
        <p:spPr>
          <a:xfrm>
            <a:off x="9491662" y="1676400"/>
            <a:ext cx="1743075" cy="2187960"/>
          </a:xfrm>
          <a:prstGeom prst="rect">
            <a:avLst/>
          </a:prstGeom>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6F22-C4B8-CF17-85C0-8056D980F8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B34EE6-BD76-D460-12EA-65F54D9E8693}"/>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3C45543E-512F-DDE4-EEC0-8D160F5E22A6}"/>
              </a:ext>
            </a:extLst>
          </p:cNvPr>
          <p:cNvPicPr>
            <a:picLocks noChangeAspect="1"/>
          </p:cNvPicPr>
          <p:nvPr/>
        </p:nvPicPr>
        <p:blipFill>
          <a:blip r:embed="rId2" cstate="print"/>
          <a:stretch>
            <a:fillRect/>
          </a:stretch>
        </p:blipFill>
        <p:spPr>
          <a:xfrm>
            <a:off x="9491662" y="1676400"/>
            <a:ext cx="1743075" cy="2187960"/>
          </a:xfrm>
          <a:prstGeom prst="rect">
            <a:avLst/>
          </a:prstGeom>
        </p:spPr>
      </p:pic>
      <p:pic>
        <p:nvPicPr>
          <p:cNvPr id="8" name="Content Placeholder 7">
            <a:extLst>
              <a:ext uri="{FF2B5EF4-FFF2-40B4-BE49-F238E27FC236}">
                <a16:creationId xmlns:a16="http://schemas.microsoft.com/office/drawing/2014/main" id="{92AA54CD-2AA9-B35F-7A7B-B2A054A2629D}"/>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p:blipFill>
        <p:spPr>
          <a:xfrm>
            <a:off x="700129" y="453482"/>
            <a:ext cx="7834272" cy="5871117"/>
          </a:xfrm>
          <a:prstGeom prst="rect">
            <a:avLst/>
          </a:prstGeom>
        </p:spPr>
      </p:pic>
      <p:sp>
        <p:nvSpPr>
          <p:cNvPr id="9" name="Title 3">
            <a:extLst>
              <a:ext uri="{FF2B5EF4-FFF2-40B4-BE49-F238E27FC236}">
                <a16:creationId xmlns:a16="http://schemas.microsoft.com/office/drawing/2014/main" id="{4BF706BC-2936-172E-F978-9877EAA1EFB1}"/>
              </a:ext>
            </a:extLst>
          </p:cNvPr>
          <p:cNvSpPr txBox="1">
            <a:spLocks/>
          </p:cNvSpPr>
          <p:nvPr/>
        </p:nvSpPr>
        <p:spPr>
          <a:xfrm>
            <a:off x="9042399" y="4648200"/>
            <a:ext cx="2641600" cy="1066800"/>
          </a:xfrm>
          <a:prstGeom prst="rect">
            <a:avLst/>
          </a:prstGeom>
          <a:ln w="6350" cap="rnd">
            <a:noFill/>
          </a:ln>
        </p:spPr>
        <p:txBody>
          <a:bodyPr vert="horz" lIns="91440" tIns="91440" anchor="b" anchorCtr="0">
            <a:normAutofit/>
          </a:bodyPr>
          <a:lstStyle>
            <a:lvl1pPr algn="l" rtl="0" eaLnBrk="1" latinLnBrk="0" hangingPunct="1">
              <a:spcBef>
                <a:spcPct val="0"/>
              </a:spcBef>
              <a:buNone/>
              <a:defRPr kumimoji="0" lang="en-US" sz="1800" b="1" kern="1200" spc="-50" baseline="0">
                <a:ln w="3175">
                  <a:noFill/>
                </a:ln>
                <a:solidFill>
                  <a:schemeClr val="tx2"/>
                </a:solidFill>
                <a:effectLst/>
                <a:latin typeface="+mn-lt"/>
                <a:ea typeface="+mn-ea"/>
                <a:cs typeface="+mn-cs"/>
              </a:defRPr>
            </a:lvl1pPr>
          </a:lstStyle>
          <a:p>
            <a:pPr algn="ctr"/>
            <a:r>
              <a:rPr lang="en-US" dirty="0">
                <a:solidFill>
                  <a:schemeClr val="accent4">
                    <a:lumMod val="20000"/>
                    <a:lumOff val="80000"/>
                  </a:schemeClr>
                </a:solidFill>
              </a:rPr>
              <a:t>Cataviña Boulder Field</a:t>
            </a:r>
          </a:p>
          <a:p>
            <a:pPr algn="ctr"/>
            <a:r>
              <a:rPr lang="en-US" dirty="0">
                <a:solidFill>
                  <a:schemeClr val="accent4">
                    <a:lumMod val="20000"/>
                    <a:lumOff val="80000"/>
                  </a:schemeClr>
                </a:solidFill>
              </a:rPr>
              <a:t>Sonoran Desert</a:t>
            </a:r>
          </a:p>
          <a:p>
            <a:pPr algn="ctr"/>
            <a:r>
              <a:rPr lang="en-US" dirty="0">
                <a:solidFill>
                  <a:schemeClr val="accent4">
                    <a:lumMod val="20000"/>
                    <a:lumOff val="80000"/>
                  </a:schemeClr>
                </a:solidFill>
              </a:rPr>
              <a:t>Baja California</a:t>
            </a:r>
          </a:p>
        </p:txBody>
      </p:sp>
    </p:spTree>
    <p:extLst>
      <p:ext uri="{BB962C8B-B14F-4D97-AF65-F5344CB8AC3E}">
        <p14:creationId xmlns:p14="http://schemas.microsoft.com/office/powerpoint/2010/main" val="834829078"/>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1147-BC44-8F81-6DEA-4C18F7D64D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EB8128-E834-F6C1-4A2E-DD62ACB1C711}"/>
              </a:ext>
            </a:extLst>
          </p:cNvPr>
          <p:cNvSpPr>
            <a:spLocks noGrp="1"/>
          </p:cNvSpPr>
          <p:nvPr>
            <p:ph sz="quarter" idx="1"/>
          </p:nvPr>
        </p:nvSpPr>
        <p:spPr>
          <a:xfrm>
            <a:off x="957263" y="762000"/>
            <a:ext cx="7958137" cy="5410200"/>
          </a:xfrm>
          <a:effectLst>
            <a:glow rad="228600">
              <a:schemeClr val="accent3">
                <a:satMod val="175000"/>
                <a:alpha val="40000"/>
              </a:schemeClr>
            </a:glow>
          </a:effectLst>
        </p:spPr>
        <p:txBody>
          <a:bodyPr>
            <a:normAutofit/>
          </a:bodyPr>
          <a:lstStyle/>
          <a:p>
            <a:pPr>
              <a:buNone/>
            </a:pPr>
            <a:r>
              <a:rPr lang="en-US" sz="3200" dirty="0">
                <a:effectLst>
                  <a:glow rad="228600">
                    <a:schemeClr val="accent2">
                      <a:satMod val="175000"/>
                      <a:alpha val="40000"/>
                    </a:schemeClr>
                  </a:glow>
                </a:effectLst>
              </a:rPr>
              <a:t>	Isaiah 32 describes this time</a:t>
            </a:r>
            <a:r>
              <a:rPr lang="en-US" sz="3200" dirty="0"/>
              <a:t>: </a:t>
            </a:r>
          </a:p>
          <a:p>
            <a:pPr>
              <a:buNone/>
            </a:pPr>
            <a:r>
              <a:rPr lang="en-US" sz="3200" baseline="30000" dirty="0"/>
              <a:t>3   </a:t>
            </a:r>
            <a:r>
              <a:rPr lang="en-US" sz="3200" dirty="0"/>
              <a:t>Then </a:t>
            </a:r>
            <a:r>
              <a:rPr lang="en-US" sz="3200" dirty="0">
                <a:solidFill>
                  <a:srgbClr val="FFFF00"/>
                </a:solidFill>
              </a:rPr>
              <a:t>the eyes…will not be blinded</a:t>
            </a:r>
            <a:r>
              <a:rPr lang="en-US" sz="3200" dirty="0"/>
              <a:t>, And the ears…will listen.</a:t>
            </a:r>
          </a:p>
          <a:p>
            <a:pPr>
              <a:buNone/>
            </a:pPr>
            <a:r>
              <a:rPr lang="en-US" sz="3200" baseline="30000" dirty="0"/>
              <a:t>4</a:t>
            </a:r>
            <a:r>
              <a:rPr lang="en-US" sz="3200" dirty="0"/>
              <a:t> The mind of the hasty will discern the truth, and the tongue of the stammerers will hasten to speak clearly. (NASB)</a:t>
            </a:r>
          </a:p>
          <a:p>
            <a:pPr>
              <a:buNone/>
            </a:pPr>
            <a:endParaRPr lang="en-US" sz="3200" dirty="0"/>
          </a:p>
          <a:p>
            <a:pPr algn="ctr">
              <a:buNone/>
            </a:pPr>
            <a:r>
              <a:rPr lang="en-US" sz="3200" dirty="0">
                <a:solidFill>
                  <a:schemeClr val="tx1">
                    <a:alpha val="38000"/>
                  </a:schemeClr>
                </a:solidFill>
              </a:rPr>
              <a:t>Compare this with 2Corinthians 4.4!</a:t>
            </a:r>
          </a:p>
        </p:txBody>
      </p:sp>
      <p:sp>
        <p:nvSpPr>
          <p:cNvPr id="4" name="Title 3">
            <a:extLst>
              <a:ext uri="{FF2B5EF4-FFF2-40B4-BE49-F238E27FC236}">
                <a16:creationId xmlns:a16="http://schemas.microsoft.com/office/drawing/2014/main" id="{21F626D9-3ED7-DA4B-31C3-CCA3A6831286}"/>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292E3402-3B26-D33D-9CEF-E415D9B145EF}"/>
              </a:ext>
            </a:extLst>
          </p:cNvPr>
          <p:cNvPicPr>
            <a:picLocks noChangeAspect="1"/>
          </p:cNvPicPr>
          <p:nvPr/>
        </p:nvPicPr>
        <p:blipFill>
          <a:blip r:embed="rId3" cstate="print"/>
          <a:stretch>
            <a:fillRect/>
          </a:stretch>
        </p:blipFill>
        <p:spPr>
          <a:xfrm>
            <a:off x="9491662" y="1676400"/>
            <a:ext cx="1743075" cy="2187960"/>
          </a:xfrm>
          <a:prstGeom prst="rect">
            <a:avLst/>
          </a:prstGeom>
        </p:spPr>
      </p:pic>
    </p:spTree>
    <p:extLst>
      <p:ext uri="{BB962C8B-B14F-4D97-AF65-F5344CB8AC3E}">
        <p14:creationId xmlns:p14="http://schemas.microsoft.com/office/powerpoint/2010/main" val="63471515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F5771-2E29-2853-E873-1EAD297E54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23E60E-8BBC-62A9-1130-FC18B8DBBDB2}"/>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FE5E5AEA-78AE-1B55-DBB0-ED4858D310FD}"/>
              </a:ext>
            </a:extLst>
          </p:cNvPr>
          <p:cNvPicPr>
            <a:picLocks noChangeAspect="1"/>
          </p:cNvPicPr>
          <p:nvPr/>
        </p:nvPicPr>
        <p:blipFill>
          <a:blip r:embed="rId3" cstate="print"/>
          <a:stretch>
            <a:fillRect/>
          </a:stretch>
        </p:blipFill>
        <p:spPr>
          <a:xfrm>
            <a:off x="9491662" y="1676400"/>
            <a:ext cx="1743075" cy="2187960"/>
          </a:xfrm>
          <a:prstGeom prst="rect">
            <a:avLst/>
          </a:prstGeom>
        </p:spPr>
      </p:pic>
      <p:pic>
        <p:nvPicPr>
          <p:cNvPr id="7" name="Picture 6" descr="Gaza_TRAUMATIZED.jpg">
            <a:extLst>
              <a:ext uri="{FF2B5EF4-FFF2-40B4-BE49-F238E27FC236}">
                <a16:creationId xmlns:a16="http://schemas.microsoft.com/office/drawing/2014/main" id="{59E84360-1F82-3F2D-9C7B-8BF84A6C46BF}"/>
              </a:ext>
            </a:extLst>
          </p:cNvPr>
          <p:cNvPicPr>
            <a:picLocks noChangeAspect="1"/>
          </p:cNvPicPr>
          <p:nvPr/>
        </p:nvPicPr>
        <p:blipFill>
          <a:blip r:embed="rId4" cstate="print"/>
          <a:stretch>
            <a:fillRect/>
          </a:stretch>
        </p:blipFill>
        <p:spPr>
          <a:xfrm>
            <a:off x="2667000" y="838200"/>
            <a:ext cx="5080000"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Content Placeholder 1">
            <a:extLst>
              <a:ext uri="{FF2B5EF4-FFF2-40B4-BE49-F238E27FC236}">
                <a16:creationId xmlns:a16="http://schemas.microsoft.com/office/drawing/2014/main" id="{EB30FD9E-EF2F-325D-9CD1-908E5A5827DD}"/>
              </a:ext>
            </a:extLst>
          </p:cNvPr>
          <p:cNvSpPr>
            <a:spLocks noGrp="1"/>
          </p:cNvSpPr>
          <p:nvPr>
            <p:ph sz="quarter" idx="1"/>
          </p:nvPr>
        </p:nvSpPr>
        <p:spPr>
          <a:xfrm>
            <a:off x="1828800" y="4876800"/>
            <a:ext cx="8305800" cy="1524000"/>
          </a:xfrm>
          <a:effectLst>
            <a:glow rad="228600">
              <a:schemeClr val="accent3">
                <a:satMod val="175000"/>
                <a:alpha val="40000"/>
              </a:schemeClr>
            </a:glow>
          </a:effectLst>
        </p:spPr>
        <p:txBody>
          <a:bodyPr>
            <a:noAutofit/>
          </a:bodyPr>
          <a:lstStyle/>
          <a:p>
            <a:pPr marL="514350" indent="-514350">
              <a:spcBef>
                <a:spcPts val="0"/>
              </a:spcBef>
              <a:spcAft>
                <a:spcPts val="1800"/>
              </a:spcAft>
              <a:buClr>
                <a:srgbClr val="FFFF00"/>
              </a:buClr>
              <a:buFont typeface="Wingdings" pitchFamily="2" charset="2"/>
              <a:buChar char="v"/>
            </a:pPr>
            <a:r>
              <a:rPr lang="en-US" sz="3200" dirty="0"/>
              <a:t>We will continue to rule by shepherding towns &amp; cities (Luke 19.12-19).</a:t>
            </a:r>
          </a:p>
          <a:p>
            <a:pPr>
              <a:spcAft>
                <a:spcPts val="1800"/>
              </a:spcAft>
              <a:buNone/>
            </a:pPr>
            <a:endParaRPr lang="en-US" sz="3200" dirty="0"/>
          </a:p>
        </p:txBody>
      </p:sp>
    </p:spTree>
    <p:extLst>
      <p:ext uri="{BB962C8B-B14F-4D97-AF65-F5344CB8AC3E}">
        <p14:creationId xmlns:p14="http://schemas.microsoft.com/office/powerpoint/2010/main" val="2116872131"/>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92BC6-E9AA-F962-1D22-35B08624777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224940-E110-475A-6B4C-87578A919871}"/>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37B8B454-28A8-A350-3DD0-31E23FFDC54D}"/>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5" name="Rectangle 4">
            <a:extLst>
              <a:ext uri="{FF2B5EF4-FFF2-40B4-BE49-F238E27FC236}">
                <a16:creationId xmlns:a16="http://schemas.microsoft.com/office/drawing/2014/main" id="{E9C41016-FCBA-80D2-2127-72E9C312A2A7}"/>
              </a:ext>
            </a:extLst>
          </p:cNvPr>
          <p:cNvSpPr/>
          <p:nvPr/>
        </p:nvSpPr>
        <p:spPr>
          <a:xfrm>
            <a:off x="3429000" y="2057400"/>
            <a:ext cx="3685368" cy="175432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Where will</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we live?</a:t>
            </a:r>
          </a:p>
        </p:txBody>
      </p:sp>
    </p:spTree>
    <p:extLst>
      <p:ext uri="{BB962C8B-B14F-4D97-AF65-F5344CB8AC3E}">
        <p14:creationId xmlns:p14="http://schemas.microsoft.com/office/powerpoint/2010/main" val="3969173359"/>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ndtimesNewJerusalemDesending18k.jpg"/>
          <p:cNvPicPr>
            <a:picLocks noChangeAspect="1"/>
          </p:cNvPicPr>
          <p:nvPr/>
        </p:nvPicPr>
        <p:blipFill>
          <a:blip r:embed="rId3" cstate="print"/>
          <a:stretch>
            <a:fillRect/>
          </a:stretch>
        </p:blipFill>
        <p:spPr>
          <a:xfrm>
            <a:off x="2209800" y="512527"/>
            <a:ext cx="7696200" cy="5775760"/>
          </a:xfrm>
          <a:prstGeom prst="rect">
            <a:avLst/>
          </a:prstGeom>
        </p:spPr>
      </p:pic>
      <p:sp>
        <p:nvSpPr>
          <p:cNvPr id="4" name="TextBox 3"/>
          <p:cNvSpPr txBox="1"/>
          <p:nvPr/>
        </p:nvSpPr>
        <p:spPr>
          <a:xfrm>
            <a:off x="2971800" y="5105400"/>
            <a:ext cx="6172200" cy="1077218"/>
          </a:xfrm>
          <a:prstGeom prst="rect">
            <a:avLst/>
          </a:prstGeom>
          <a:noFill/>
        </p:spPr>
        <p:txBody>
          <a:bodyPr wrap="square" rtlCol="0">
            <a:spAutoFit/>
          </a:bodyPr>
          <a:lstStyle/>
          <a:p>
            <a:pPr algn="ctr">
              <a:spcAft>
                <a:spcPts val="1800"/>
              </a:spcAft>
            </a:pPr>
            <a:r>
              <a:rPr lang="en-US" sz="3200" dirty="0">
                <a:ln>
                  <a:solidFill>
                    <a:srgbClr val="FFFF00"/>
                  </a:solidFill>
                </a:ln>
              </a:rPr>
              <a:t>We will commute from New Jerusalem (Revelation 21.2; 22.14). </a:t>
            </a:r>
          </a:p>
        </p:txBody>
      </p:sp>
    </p:spTree>
  </p:cSld>
  <p:clrMapOvr>
    <a:masterClrMapping/>
  </p:clrMapOvr>
  <p:transition spd="slow">
    <p:split orient="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FF178-EF9D-F3C7-4AD4-7A9FF30140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C99E7F4-EE75-189D-DF54-D8C6C99C5458}"/>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3AAA72BA-DB02-BC34-B1E0-6A1D2353CC70}"/>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11" name="Content Placeholder 1">
            <a:extLst>
              <a:ext uri="{FF2B5EF4-FFF2-40B4-BE49-F238E27FC236}">
                <a16:creationId xmlns:a16="http://schemas.microsoft.com/office/drawing/2014/main" id="{2410E06A-BDB3-5227-6B25-B19A185855D9}"/>
              </a:ext>
            </a:extLst>
          </p:cNvPr>
          <p:cNvSpPr>
            <a:spLocks noGrp="1"/>
          </p:cNvSpPr>
          <p:nvPr>
            <p:ph sz="quarter" idx="1"/>
          </p:nvPr>
        </p:nvSpPr>
        <p:spPr>
          <a:xfrm>
            <a:off x="1981200" y="609600"/>
            <a:ext cx="6248400" cy="1143000"/>
          </a:xfrm>
          <a:effectLst>
            <a:glow rad="228600">
              <a:schemeClr val="accent3">
                <a:satMod val="175000"/>
                <a:alpha val="40000"/>
              </a:schemeClr>
            </a:glow>
          </a:effectLst>
        </p:spPr>
        <p:txBody>
          <a:bodyPr>
            <a:normAutofit/>
          </a:bodyPr>
          <a:lstStyle/>
          <a:p>
            <a:pPr marL="514350" indent="-514350">
              <a:buNone/>
            </a:pPr>
            <a:r>
              <a:rPr lang="en-US" sz="3200" dirty="0"/>
              <a:t>New Jerusalem will not land on Earth; it’s a 1,500-mile cube.</a:t>
            </a:r>
          </a:p>
          <a:p>
            <a:pPr marL="514350" indent="-514350">
              <a:buNone/>
            </a:pPr>
            <a:endParaRPr lang="en-US" sz="3200" dirty="0"/>
          </a:p>
          <a:p>
            <a:pPr>
              <a:buNone/>
            </a:pPr>
            <a:endParaRPr lang="en-US" sz="3200" dirty="0"/>
          </a:p>
        </p:txBody>
      </p:sp>
      <p:sp>
        <p:nvSpPr>
          <p:cNvPr id="12" name="Rectangle 11">
            <a:extLst>
              <a:ext uri="{FF2B5EF4-FFF2-40B4-BE49-F238E27FC236}">
                <a16:creationId xmlns:a16="http://schemas.microsoft.com/office/drawing/2014/main" id="{C5515E7B-29AC-6FC1-2A51-B82DF88E9803}"/>
              </a:ext>
            </a:extLst>
          </p:cNvPr>
          <p:cNvSpPr/>
          <p:nvPr/>
        </p:nvSpPr>
        <p:spPr>
          <a:xfrm>
            <a:off x="3276600" y="2209800"/>
            <a:ext cx="4191000" cy="4191000"/>
          </a:xfrm>
          <a:prstGeom prst="rect">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81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washington.gif">
            <a:extLst>
              <a:ext uri="{FF2B5EF4-FFF2-40B4-BE49-F238E27FC236}">
                <a16:creationId xmlns:a16="http://schemas.microsoft.com/office/drawing/2014/main" id="{569B3BD2-84D1-4ABE-0595-D784F2B73722}"/>
              </a:ext>
            </a:extLst>
          </p:cNvPr>
          <p:cNvPicPr>
            <a:picLocks noChangeAspect="1"/>
          </p:cNvPicPr>
          <p:nvPr/>
        </p:nvPicPr>
        <p:blipFill>
          <a:blip r:embed="rId4" cstate="print"/>
          <a:stretch>
            <a:fillRect/>
          </a:stretch>
        </p:blipFill>
        <p:spPr>
          <a:xfrm>
            <a:off x="3429000" y="5410200"/>
            <a:ext cx="1066800" cy="1066800"/>
          </a:xfrm>
          <a:prstGeom prst="rect">
            <a:avLst/>
          </a:prstGeom>
        </p:spPr>
      </p:pic>
      <p:cxnSp>
        <p:nvCxnSpPr>
          <p:cNvPr id="14" name="Straight Connector 13">
            <a:extLst>
              <a:ext uri="{FF2B5EF4-FFF2-40B4-BE49-F238E27FC236}">
                <a16:creationId xmlns:a16="http://schemas.microsoft.com/office/drawing/2014/main" id="{17CD74B2-BBF0-2CB4-AF1D-73D926C90217}"/>
              </a:ext>
            </a:extLst>
          </p:cNvPr>
          <p:cNvCxnSpPr/>
          <p:nvPr/>
        </p:nvCxnSpPr>
        <p:spPr>
          <a:xfrm flipV="1">
            <a:off x="3276600" y="1828800"/>
            <a:ext cx="266700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51DB282-B6DE-1524-B0CB-21C66EC44A3D}"/>
              </a:ext>
            </a:extLst>
          </p:cNvPr>
          <p:cNvCxnSpPr/>
          <p:nvPr/>
        </p:nvCxnSpPr>
        <p:spPr>
          <a:xfrm>
            <a:off x="5943600" y="1828800"/>
            <a:ext cx="2209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F4F5236-FDB8-F04A-3EFB-1206E0F56D11}"/>
              </a:ext>
            </a:extLst>
          </p:cNvPr>
          <p:cNvCxnSpPr/>
          <p:nvPr/>
        </p:nvCxnSpPr>
        <p:spPr>
          <a:xfrm flipV="1">
            <a:off x="7467600" y="1828800"/>
            <a:ext cx="685800" cy="381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57D8D5D-41F6-9F87-621D-02AF15B9BD44}"/>
              </a:ext>
            </a:extLst>
          </p:cNvPr>
          <p:cNvCxnSpPr/>
          <p:nvPr/>
        </p:nvCxnSpPr>
        <p:spPr>
          <a:xfrm rot="16200000" flipH="1">
            <a:off x="6324600" y="3657600"/>
            <a:ext cx="37338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D43440-95E6-09C7-98F5-DA33861181DE}"/>
              </a:ext>
            </a:extLst>
          </p:cNvPr>
          <p:cNvCxnSpPr/>
          <p:nvPr/>
        </p:nvCxnSpPr>
        <p:spPr>
          <a:xfrm rot="5400000">
            <a:off x="7429500" y="5600700"/>
            <a:ext cx="8382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782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ppt_w</p:attrName>
                                        </p:attrNameLst>
                                      </p:cBhvr>
                                      <p:tavLst>
                                        <p:tav tm="0">
                                          <p:val>
                                            <p:fltVal val="0"/>
                                          </p:val>
                                        </p:tav>
                                        <p:tav tm="100000">
                                          <p:val>
                                            <p:strVal val="#ppt_w"/>
                                          </p:val>
                                        </p:tav>
                                      </p:tavLst>
                                    </p:anim>
                                    <p:anim calcmode="lin" valueType="num">
                                      <p:cBhvr>
                                        <p:cTn id="8" dur="2000" fill="hold"/>
                                        <p:tgtEl>
                                          <p:spTgt spid="13"/>
                                        </p:tgtEl>
                                        <p:attrNameLst>
                                          <p:attrName>ppt_h</p:attrName>
                                        </p:attrNameLst>
                                      </p:cBhvr>
                                      <p:tavLst>
                                        <p:tav tm="0">
                                          <p:val>
                                            <p:fltVal val="0"/>
                                          </p:val>
                                        </p:tav>
                                        <p:tav tm="100000">
                                          <p:val>
                                            <p:strVal val="#ppt_h"/>
                                          </p:val>
                                        </p:tav>
                                      </p:tavLst>
                                    </p:anim>
                                    <p:anim calcmode="lin" valueType="num">
                                      <p:cBhvr>
                                        <p:cTn id="9" dur="2000" fill="hold"/>
                                        <p:tgtEl>
                                          <p:spTgt spid="13"/>
                                        </p:tgtEl>
                                        <p:attrNameLst>
                                          <p:attrName>style.rotation</p:attrName>
                                        </p:attrNameLst>
                                      </p:cBhvr>
                                      <p:tavLst>
                                        <p:tav tm="0">
                                          <p:val>
                                            <p:fltVal val="90"/>
                                          </p:val>
                                        </p:tav>
                                        <p:tav tm="100000">
                                          <p:val>
                                            <p:fltVal val="0"/>
                                          </p:val>
                                        </p:tav>
                                      </p:tavLst>
                                    </p:anim>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7F495-E63C-DA63-5955-C3F53DB9B9B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DAB5B4-42BD-9F7E-F6A6-AC3C6CBD4687}"/>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8EC2A559-C851-82A2-C716-12532A9021DE}"/>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381E0CCA-ACD0-1E80-858B-5D5EC76BFE38}"/>
              </a:ext>
            </a:extLst>
          </p:cNvPr>
          <p:cNvSpPr>
            <a:spLocks noGrp="1"/>
          </p:cNvSpPr>
          <p:nvPr>
            <p:ph sz="quarter" idx="1"/>
          </p:nvPr>
        </p:nvSpPr>
        <p:spPr>
          <a:xfrm>
            <a:off x="957263" y="914400"/>
            <a:ext cx="7577137"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t>New Jerusalem has streets of gold and gatehouses carved out of giant pearls; it’s where our traditional heaven imagery comes from (Rev 21).</a:t>
            </a:r>
          </a:p>
          <a:p>
            <a:pPr>
              <a:spcAft>
                <a:spcPts val="1800"/>
              </a:spcAft>
              <a:buNone/>
            </a:pPr>
            <a:endParaRPr lang="en-US" sz="4000" dirty="0"/>
          </a:p>
        </p:txBody>
      </p:sp>
    </p:spTree>
    <p:extLst>
      <p:ext uri="{BB962C8B-B14F-4D97-AF65-F5344CB8AC3E}">
        <p14:creationId xmlns:p14="http://schemas.microsoft.com/office/powerpoint/2010/main" val="90073266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9DDC2-8B81-26BF-C5D0-925658EEE83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D1063F-FD8A-6F0B-C739-94FD0072E1F2}"/>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021BA230-F7EC-5AD7-DF2C-53DC73A273AB}"/>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64CFC01B-AB09-D4EE-BDEC-A1184481E564}"/>
              </a:ext>
            </a:extLst>
          </p:cNvPr>
          <p:cNvSpPr>
            <a:spLocks noGrp="1"/>
          </p:cNvSpPr>
          <p:nvPr>
            <p:ph sz="quarter" idx="1"/>
          </p:nvPr>
        </p:nvSpPr>
        <p:spPr>
          <a:xfrm>
            <a:off x="957263" y="914400"/>
            <a:ext cx="7577137"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ln>
                  <a:solidFill>
                    <a:srgbClr val="FFFF00"/>
                  </a:solidFill>
                </a:ln>
                <a:effectLst>
                  <a:glow rad="228600">
                    <a:schemeClr val="accent2">
                      <a:satMod val="175000"/>
                      <a:alpha val="40000"/>
                    </a:schemeClr>
                  </a:glow>
                </a:effectLst>
              </a:rPr>
              <a:t>Pearls are a symbol of value</a:t>
            </a:r>
            <a:r>
              <a:rPr lang="en-US" sz="4000" dirty="0">
                <a:ln>
                  <a:solidFill>
                    <a:srgbClr val="FFFF00"/>
                  </a:solidFill>
                </a:ln>
              </a:rPr>
              <a:t>; </a:t>
            </a:r>
            <a:r>
              <a:rPr lang="en-US" sz="4000" dirty="0"/>
              <a:t>no one enters this city who has not recognized the surpassing value of God’s Kingdom (Matthew 13.45-46).</a:t>
            </a:r>
          </a:p>
        </p:txBody>
      </p:sp>
    </p:spTree>
    <p:extLst>
      <p:ext uri="{BB962C8B-B14F-4D97-AF65-F5344CB8AC3E}">
        <p14:creationId xmlns:p14="http://schemas.microsoft.com/office/powerpoint/2010/main" val="2010361180"/>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F4DDA-A201-82FD-0EE2-CC1CC5848D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90D81A-4804-ACB9-EBFC-0F44746F289B}"/>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FA6C0D3D-B726-C322-C024-6328E4243450}"/>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8758F277-04B5-2125-497C-D5CCA9CC4E65}"/>
              </a:ext>
            </a:extLst>
          </p:cNvPr>
          <p:cNvSpPr>
            <a:spLocks noGrp="1"/>
          </p:cNvSpPr>
          <p:nvPr>
            <p:ph sz="quarter" idx="1"/>
          </p:nvPr>
        </p:nvSpPr>
        <p:spPr>
          <a:xfrm>
            <a:off x="957263" y="914400"/>
            <a:ext cx="7577137" cy="5257800"/>
          </a:xfrm>
          <a:effectLst>
            <a:glow rad="228600">
              <a:schemeClr val="accent3">
                <a:satMod val="175000"/>
                <a:alpha val="40000"/>
              </a:schemeClr>
            </a:glow>
          </a:effectLst>
        </p:spPr>
        <p:txBody>
          <a:bodyPr>
            <a:normAutofit/>
          </a:bodyPr>
          <a:lstStyle/>
          <a:p>
            <a:pPr marL="514350" indent="-514350">
              <a:spcBef>
                <a:spcPts val="0"/>
              </a:spcBef>
              <a:spcAft>
                <a:spcPts val="1800"/>
              </a:spcAft>
              <a:buClr>
                <a:srgbClr val="FFFF00"/>
              </a:buClr>
              <a:buFont typeface="Wingdings" pitchFamily="2" charset="2"/>
              <a:buChar char="v"/>
            </a:pPr>
            <a:r>
              <a:rPr lang="en-US" sz="4000" dirty="0">
                <a:ln>
                  <a:solidFill>
                    <a:srgbClr val="FFFF00"/>
                  </a:solidFill>
                </a:ln>
                <a:effectLst>
                  <a:glow rad="228600">
                    <a:schemeClr val="accent2">
                      <a:satMod val="175000"/>
                      <a:alpha val="40000"/>
                    </a:schemeClr>
                  </a:glow>
                </a:effectLst>
              </a:rPr>
              <a:t>The city is cubical, the shape of the Holy of Holies (1Kings 6.20)</a:t>
            </a:r>
            <a:r>
              <a:rPr lang="en-US" sz="4000" dirty="0">
                <a:ln>
                  <a:solidFill>
                    <a:srgbClr val="FFFF00"/>
                  </a:solidFill>
                </a:ln>
              </a:rPr>
              <a:t>. </a:t>
            </a:r>
          </a:p>
          <a:p>
            <a:pPr marL="514350" indent="-514350">
              <a:spcBef>
                <a:spcPts val="0"/>
              </a:spcBef>
              <a:spcAft>
                <a:spcPts val="1800"/>
              </a:spcAft>
              <a:buClr>
                <a:srgbClr val="FFFF00"/>
              </a:buClr>
              <a:buFont typeface="Wingdings" pitchFamily="2" charset="2"/>
              <a:buChar char="v"/>
            </a:pPr>
            <a:r>
              <a:rPr lang="en-US" sz="4000" dirty="0"/>
              <a:t>No one enters this city who is not holy.</a:t>
            </a:r>
          </a:p>
        </p:txBody>
      </p:sp>
    </p:spTree>
    <p:extLst>
      <p:ext uri="{BB962C8B-B14F-4D97-AF65-F5344CB8AC3E}">
        <p14:creationId xmlns:p14="http://schemas.microsoft.com/office/powerpoint/2010/main" val="2729166654"/>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B3E5D-236D-430C-E136-3BA78D6EAD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2BCFFB-8214-9339-F88D-21008D0371BF}"/>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504EDB3E-51CB-6057-6283-F26CC04EF0E7}"/>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5" name="Rectangle 4">
            <a:extLst>
              <a:ext uri="{FF2B5EF4-FFF2-40B4-BE49-F238E27FC236}">
                <a16:creationId xmlns:a16="http://schemas.microsoft.com/office/drawing/2014/main" id="{EFCD7919-6590-8C44-9014-EDB4B834D934}"/>
              </a:ext>
            </a:extLst>
          </p:cNvPr>
          <p:cNvSpPr/>
          <p:nvPr/>
        </p:nvSpPr>
        <p:spPr>
          <a:xfrm>
            <a:off x="2895601" y="1295401"/>
            <a:ext cx="4660571" cy="4247317"/>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How will we</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commute</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between the </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Heavenly City</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and Earth?</a:t>
            </a:r>
          </a:p>
        </p:txBody>
      </p:sp>
    </p:spTree>
    <p:extLst>
      <p:ext uri="{BB962C8B-B14F-4D97-AF65-F5344CB8AC3E}">
        <p14:creationId xmlns:p14="http://schemas.microsoft.com/office/powerpoint/2010/main" val="1210824238"/>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BA3CD-8E24-10A9-BB9B-F4EB2F04F5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01BAAF-E517-C57E-FC4C-375DAB164CDE}"/>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E6C99F0B-4681-9499-0633-24247FC03BCA}"/>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2" name="Content Placeholder 1">
            <a:extLst>
              <a:ext uri="{FF2B5EF4-FFF2-40B4-BE49-F238E27FC236}">
                <a16:creationId xmlns:a16="http://schemas.microsoft.com/office/drawing/2014/main" id="{A493C24A-7D70-0BFE-6F18-8A76106A4020}"/>
              </a:ext>
            </a:extLst>
          </p:cNvPr>
          <p:cNvSpPr>
            <a:spLocks noGrp="1"/>
          </p:cNvSpPr>
          <p:nvPr>
            <p:ph sz="quarter" idx="1"/>
          </p:nvPr>
        </p:nvSpPr>
        <p:spPr>
          <a:xfrm>
            <a:off x="1981200" y="914400"/>
            <a:ext cx="6172200" cy="4648200"/>
          </a:xfrm>
          <a:effectLst>
            <a:glow rad="228600">
              <a:schemeClr val="accent3">
                <a:satMod val="175000"/>
                <a:alpha val="40000"/>
              </a:schemeClr>
            </a:glow>
          </a:effectLst>
        </p:spPr>
        <p:txBody>
          <a:bodyPr>
            <a:noAutofit/>
          </a:bodyPr>
          <a:lstStyle/>
          <a:p>
            <a:pPr marL="514350" indent="-514350">
              <a:spcBef>
                <a:spcPts val="0"/>
              </a:spcBef>
              <a:spcAft>
                <a:spcPts val="1800"/>
              </a:spcAft>
              <a:buClr>
                <a:srgbClr val="FFFF00"/>
              </a:buClr>
              <a:buFont typeface="Wingdings" pitchFamily="2" charset="2"/>
              <a:buChar char="v"/>
            </a:pPr>
            <a:r>
              <a:rPr lang="en-US" sz="4000" dirty="0"/>
              <a:t>In our present bodies, we must </a:t>
            </a:r>
            <a:r>
              <a:rPr lang="en-US" sz="4000" i="1" dirty="0"/>
              <a:t>move</a:t>
            </a:r>
            <a:r>
              <a:rPr lang="en-US" sz="4000" dirty="0"/>
              <a:t> to another place slowly.</a:t>
            </a:r>
          </a:p>
          <a:p>
            <a:pPr marL="514350" indent="-514350">
              <a:spcBef>
                <a:spcPts val="0"/>
              </a:spcBef>
              <a:spcAft>
                <a:spcPts val="1800"/>
              </a:spcAft>
              <a:buClr>
                <a:srgbClr val="FFFF00"/>
              </a:buClr>
              <a:buFont typeface="Wingdings" pitchFamily="2" charset="2"/>
              <a:buChar char="v"/>
            </a:pPr>
            <a:r>
              <a:rPr lang="en-US" sz="4000" dirty="0"/>
              <a:t>In our heavenly bodies, we will </a:t>
            </a:r>
            <a:r>
              <a:rPr lang="en-US" sz="4000" i="1" dirty="0"/>
              <a:t>think</a:t>
            </a:r>
            <a:r>
              <a:rPr lang="en-US" sz="4000" dirty="0"/>
              <a:t> ourselves to another place instantly (Cf. Luke 24.31).</a:t>
            </a:r>
          </a:p>
          <a:p>
            <a:pPr>
              <a:spcAft>
                <a:spcPts val="1800"/>
              </a:spcAft>
              <a:buClr>
                <a:srgbClr val="FFFF00"/>
              </a:buClr>
              <a:buNone/>
            </a:pPr>
            <a:endParaRPr lang="en-US" sz="4000" dirty="0"/>
          </a:p>
        </p:txBody>
      </p:sp>
    </p:spTree>
    <p:extLst>
      <p:ext uri="{BB962C8B-B14F-4D97-AF65-F5344CB8AC3E}">
        <p14:creationId xmlns:p14="http://schemas.microsoft.com/office/powerpoint/2010/main" val="1943342449"/>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DAE3-2A47-6165-656E-02F4CE4742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3D13CD-7578-D930-E32F-5ADEACC1C715}"/>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90CE8972-1EE8-B7E1-5245-7C6BCE50295E}"/>
              </a:ext>
            </a:extLst>
          </p:cNvPr>
          <p:cNvPicPr>
            <a:picLocks noChangeAspect="1"/>
          </p:cNvPicPr>
          <p:nvPr/>
        </p:nvPicPr>
        <p:blipFill>
          <a:blip r:embed="rId2" cstate="print"/>
          <a:stretch>
            <a:fillRect/>
          </a:stretch>
        </p:blipFill>
        <p:spPr>
          <a:xfrm>
            <a:off x="9491662" y="1676400"/>
            <a:ext cx="1743075" cy="2187960"/>
          </a:xfrm>
          <a:prstGeom prst="rect">
            <a:avLst/>
          </a:prstGeom>
        </p:spPr>
      </p:pic>
      <p:sp>
        <p:nvSpPr>
          <p:cNvPr id="5" name="Rectangle 4">
            <a:extLst>
              <a:ext uri="{FF2B5EF4-FFF2-40B4-BE49-F238E27FC236}">
                <a16:creationId xmlns:a16="http://schemas.microsoft.com/office/drawing/2014/main" id="{EB8D3303-9A9B-DF8B-513D-4BD04ABC60A8}"/>
              </a:ext>
            </a:extLst>
          </p:cNvPr>
          <p:cNvSpPr/>
          <p:nvPr/>
        </p:nvSpPr>
        <p:spPr>
          <a:xfrm>
            <a:off x="2203553" y="1295401"/>
            <a:ext cx="6044668" cy="4247317"/>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A more important</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question:</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Will we live now</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in the light of </a:t>
            </a:r>
          </a:p>
          <a:p>
            <a:pPr algn="ctr"/>
            <a:r>
              <a:rPr lang="en-US" sz="5400" b="1" dirty="0">
                <a:ln w="11430"/>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a:effectLst>
                  <a:outerShdw blurRad="80000" dist="40000" dir="5040000" algn="tl">
                    <a:srgbClr val="000000">
                      <a:alpha val="30000"/>
                    </a:srgbClr>
                  </a:outerShdw>
                </a:effectLst>
              </a:rPr>
              <a:t>what’s ahead?</a:t>
            </a:r>
          </a:p>
        </p:txBody>
      </p:sp>
    </p:spTree>
    <p:extLst>
      <p:ext uri="{BB962C8B-B14F-4D97-AF65-F5344CB8AC3E}">
        <p14:creationId xmlns:p14="http://schemas.microsoft.com/office/powerpoint/2010/main" val="224435103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98899-72C9-29EF-CD54-CD39500360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085E48-9E8D-4495-45BB-45CBCEB4E5D0}"/>
              </a:ext>
            </a:extLst>
          </p:cNvPr>
          <p:cNvSpPr>
            <a:spLocks noGrp="1"/>
          </p:cNvSpPr>
          <p:nvPr>
            <p:ph type="title"/>
          </p:nvPr>
        </p:nvSpPr>
        <p:spPr/>
        <p:txBody>
          <a:bodyPr>
            <a:normAutofit/>
          </a:bodyPr>
          <a:lstStyle/>
          <a:p>
            <a:pPr algn="ctr"/>
            <a:r>
              <a:rPr lang="en-US" dirty="0"/>
              <a:t>The</a:t>
            </a:r>
            <a:br>
              <a:rPr lang="en-US" dirty="0"/>
            </a:br>
            <a:r>
              <a:rPr lang="en-US" dirty="0"/>
              <a:t>Kingdom of Heaven</a:t>
            </a:r>
            <a:br>
              <a:rPr lang="en-US" dirty="0"/>
            </a:br>
            <a:r>
              <a:rPr lang="en-US" dirty="0"/>
              <a:t>And Its </a:t>
            </a:r>
            <a:r>
              <a:rPr lang="en-US" i="1" dirty="0"/>
              <a:t>Sarim</a:t>
            </a:r>
            <a:endParaRPr lang="en-US" dirty="0"/>
          </a:p>
        </p:txBody>
      </p:sp>
      <p:pic>
        <p:nvPicPr>
          <p:cNvPr id="6" name="Picture 5" descr="Kingdom Passport.gif">
            <a:extLst>
              <a:ext uri="{FF2B5EF4-FFF2-40B4-BE49-F238E27FC236}">
                <a16:creationId xmlns:a16="http://schemas.microsoft.com/office/drawing/2014/main" id="{7A283B93-D019-16AC-88D2-E87EFF2EA480}"/>
              </a:ext>
            </a:extLst>
          </p:cNvPr>
          <p:cNvPicPr>
            <a:picLocks noChangeAspect="1"/>
          </p:cNvPicPr>
          <p:nvPr/>
        </p:nvPicPr>
        <p:blipFill>
          <a:blip r:embed="rId3" cstate="print"/>
          <a:stretch>
            <a:fillRect/>
          </a:stretch>
        </p:blipFill>
        <p:spPr>
          <a:xfrm>
            <a:off x="9491662" y="1676400"/>
            <a:ext cx="1743075" cy="2187960"/>
          </a:xfrm>
          <a:prstGeom prst="rect">
            <a:avLst/>
          </a:prstGeom>
        </p:spPr>
      </p:pic>
      <p:sp>
        <p:nvSpPr>
          <p:cNvPr id="7" name="Content Placeholder 1">
            <a:extLst>
              <a:ext uri="{FF2B5EF4-FFF2-40B4-BE49-F238E27FC236}">
                <a16:creationId xmlns:a16="http://schemas.microsoft.com/office/drawing/2014/main" id="{9FBCAD9B-5A49-653B-D8A9-A49643F23C5A}"/>
              </a:ext>
            </a:extLst>
          </p:cNvPr>
          <p:cNvSpPr>
            <a:spLocks noGrp="1"/>
          </p:cNvSpPr>
          <p:nvPr>
            <p:ph sz="quarter" idx="1"/>
          </p:nvPr>
        </p:nvSpPr>
        <p:spPr>
          <a:xfrm>
            <a:off x="957263" y="762000"/>
            <a:ext cx="7958137" cy="5410200"/>
          </a:xfrm>
          <a:effectLst>
            <a:glow rad="228600">
              <a:schemeClr val="accent3">
                <a:satMod val="175000"/>
                <a:alpha val="40000"/>
              </a:schemeClr>
            </a:glow>
          </a:effectLst>
        </p:spPr>
        <p:txBody>
          <a:bodyPr>
            <a:normAutofit lnSpcReduction="10000"/>
          </a:bodyPr>
          <a:lstStyle/>
          <a:p>
            <a:pPr>
              <a:buNone/>
            </a:pPr>
            <a:r>
              <a:rPr lang="en-US" sz="3600" dirty="0">
                <a:effectLst>
                  <a:glow rad="228600">
                    <a:schemeClr val="accent2">
                      <a:satMod val="175000"/>
                      <a:alpha val="40000"/>
                    </a:schemeClr>
                  </a:glow>
                </a:effectLst>
              </a:rPr>
              <a:t>	Paul in Philippians 3.8-11 said</a:t>
            </a:r>
            <a:r>
              <a:rPr lang="en-US" sz="3600" dirty="0"/>
              <a:t>: </a:t>
            </a:r>
          </a:p>
          <a:p>
            <a:pPr marL="514350" indent="-514350">
              <a:buNone/>
            </a:pPr>
            <a:r>
              <a:rPr lang="en-US" sz="3200" baseline="30000" dirty="0"/>
              <a:t>8</a:t>
            </a:r>
            <a:r>
              <a:rPr lang="en-US" sz="3600" dirty="0"/>
              <a:t> I count all things to be loss…that I may gain Christ…</a:t>
            </a:r>
          </a:p>
          <a:p>
            <a:pPr marL="514350" indent="-514350">
              <a:buNone/>
            </a:pPr>
            <a:r>
              <a:rPr lang="en-US" sz="3200" baseline="30000" dirty="0"/>
              <a:t>9</a:t>
            </a:r>
            <a:r>
              <a:rPr lang="en-US" sz="3600" dirty="0"/>
              <a:t> and be found in Him… </a:t>
            </a:r>
          </a:p>
          <a:p>
            <a:pPr>
              <a:buNone/>
            </a:pPr>
            <a:r>
              <a:rPr lang="en-US" sz="3600" baseline="30000" dirty="0"/>
              <a:t>10</a:t>
            </a:r>
            <a:r>
              <a:rPr lang="en-US" sz="3600" dirty="0"/>
              <a:t> that I may know Him, and the power of His resurrection and the fellowship of His sufferings, being conformed to His death;  </a:t>
            </a:r>
          </a:p>
          <a:p>
            <a:pPr>
              <a:buNone/>
            </a:pPr>
            <a:r>
              <a:rPr lang="en-US" sz="3600" baseline="30000" dirty="0"/>
              <a:t>11  </a:t>
            </a:r>
            <a:r>
              <a:rPr lang="en-US" sz="3600" dirty="0"/>
              <a:t>in order </a:t>
            </a:r>
            <a:r>
              <a:rPr lang="en-US" sz="3600" dirty="0">
                <a:solidFill>
                  <a:srgbClr val="FFFF00"/>
                </a:solidFill>
              </a:rPr>
              <a:t>that I may attain to the resurrection</a:t>
            </a:r>
            <a:r>
              <a:rPr lang="en-US" sz="3600" dirty="0"/>
              <a:t> from the dead. (NASB)</a:t>
            </a:r>
          </a:p>
        </p:txBody>
      </p:sp>
    </p:spTree>
    <p:extLst>
      <p:ext uri="{BB962C8B-B14F-4D97-AF65-F5344CB8AC3E}">
        <p14:creationId xmlns:p14="http://schemas.microsoft.com/office/powerpoint/2010/main" val="582719051"/>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And Its </a:t>
            </a:r>
            <a:r>
              <a:rPr lang="en-US" sz="3600" i="1" dirty="0"/>
              <a:t>Sarim</a:t>
            </a:r>
          </a:p>
        </p:txBody>
      </p:sp>
      <p:sp>
        <p:nvSpPr>
          <p:cNvPr id="2" name="Title 1"/>
          <p:cNvSpPr>
            <a:spLocks noGrp="1"/>
          </p:cNvSpPr>
          <p:nvPr>
            <p:ph type="ctrTitle"/>
          </p:nvPr>
        </p:nvSpPr>
        <p:spPr/>
        <p:txBody>
          <a:bodyPr/>
          <a:lstStyle/>
          <a:p>
            <a:r>
              <a:rPr lang="en-US" sz="6000" dirty="0"/>
              <a:t>The </a:t>
            </a:r>
            <a:br>
              <a:rPr lang="en-US" sz="6000" dirty="0"/>
            </a:br>
            <a:r>
              <a:rPr lang="en-US" sz="6000" dirty="0"/>
              <a:t>Kingdom of Heaven</a:t>
            </a:r>
            <a:endParaRPr lang="en-US" dirty="0"/>
          </a:p>
        </p:txBody>
      </p:sp>
    </p:spTree>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27893</TotalTime>
  <Words>1446</Words>
  <Application>Microsoft Macintosh PowerPoint</Application>
  <PresentationFormat>Widescreen</PresentationFormat>
  <Paragraphs>134</Paragraphs>
  <Slides>36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Calibri</vt:lpstr>
      <vt:lpstr>Constantia</vt:lpstr>
      <vt:lpstr>Wingdings</vt:lpstr>
      <vt:lpstr>Wingdings 2</vt:lpstr>
      <vt:lpstr>Paper</vt:lpstr>
      <vt:lpstr>The  Kingdom of Heaven</vt:lpstr>
      <vt:lpstr>The  Kingdom of Heaven</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PowerPoint Presentation</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 And Its Sarim</vt:lpstr>
      <vt:lpstr>The  Kingdom of Heaven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Heaven</dc:title>
  <dc:creator>Roderick</dc:creator>
  <cp:lastModifiedBy>RODERICK GRACIANO</cp:lastModifiedBy>
  <cp:revision>167</cp:revision>
  <dcterms:created xsi:type="dcterms:W3CDTF">2010-07-09T02:58:29Z</dcterms:created>
  <dcterms:modified xsi:type="dcterms:W3CDTF">2026-10-11T17:02:49Z</dcterms:modified>
</cp:coreProperties>
</file>