
<file path=[Content_Types].xml><?xml version="1.0" encoding="utf-8"?>
<Types xmlns="http://schemas.openxmlformats.org/package/2006/content-types">
  <Default Extension="gif" ContentType="image/gif"/>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1"/>
  </p:notesMasterIdLst>
  <p:sldIdLst>
    <p:sldId id="256" r:id="rId2"/>
    <p:sldId id="257" r:id="rId3"/>
    <p:sldId id="280" r:id="rId4"/>
    <p:sldId id="281" r:id="rId5"/>
    <p:sldId id="263" r:id="rId6"/>
    <p:sldId id="305" r:id="rId7"/>
    <p:sldId id="262" r:id="rId8"/>
    <p:sldId id="259" r:id="rId9"/>
    <p:sldId id="296" r:id="rId10"/>
    <p:sldId id="297" r:id="rId11"/>
    <p:sldId id="294" r:id="rId12"/>
    <p:sldId id="285" r:id="rId13"/>
    <p:sldId id="286" r:id="rId14"/>
    <p:sldId id="287" r:id="rId15"/>
    <p:sldId id="288" r:id="rId16"/>
    <p:sldId id="289" r:id="rId17"/>
    <p:sldId id="260" r:id="rId18"/>
    <p:sldId id="265" r:id="rId19"/>
    <p:sldId id="266" r:id="rId20"/>
    <p:sldId id="267" r:id="rId21"/>
    <p:sldId id="290" r:id="rId22"/>
    <p:sldId id="306" r:id="rId23"/>
    <p:sldId id="277" r:id="rId24"/>
    <p:sldId id="300" r:id="rId25"/>
    <p:sldId id="268" r:id="rId26"/>
    <p:sldId id="270" r:id="rId27"/>
    <p:sldId id="278" r:id="rId28"/>
    <p:sldId id="271" r:id="rId29"/>
    <p:sldId id="275" r:id="rId30"/>
    <p:sldId id="272" r:id="rId31"/>
    <p:sldId id="276" r:id="rId32"/>
    <p:sldId id="302" r:id="rId33"/>
    <p:sldId id="303" r:id="rId34"/>
    <p:sldId id="279" r:id="rId35"/>
    <p:sldId id="298" r:id="rId36"/>
    <p:sldId id="293" r:id="rId37"/>
    <p:sldId id="299" r:id="rId38"/>
    <p:sldId id="304" r:id="rId39"/>
    <p:sldId id="295"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4A69"/>
    <a:srgbClr val="DEE6C6"/>
    <a:srgbClr val="FF85FF"/>
    <a:srgbClr val="FF2F92"/>
    <a:srgbClr val="7700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69"/>
    <p:restoredTop sz="96313"/>
  </p:normalViewPr>
  <p:slideViewPr>
    <p:cSldViewPr>
      <p:cViewPr varScale="1">
        <p:scale>
          <a:sx n="195" d="100"/>
          <a:sy n="195" d="100"/>
        </p:scale>
        <p:origin x="2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53" d="100"/>
          <a:sy n="153" d="100"/>
        </p:scale>
        <p:origin x="3840"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A79C28-BE42-4FCF-98F2-0A54D167C7AE}"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68F11445-C3A9-4425-BFCA-14ED62E03A1B}">
      <dgm:prSet phldrT="[Text]"/>
      <dgm:spPr/>
      <dgm:t>
        <a:bodyPr/>
        <a:lstStyle/>
        <a:p>
          <a:r>
            <a:rPr lang="en-US" dirty="0"/>
            <a:t>Where is </a:t>
          </a:r>
        </a:p>
      </dgm:t>
    </dgm:pt>
    <dgm:pt modelId="{EB8D3780-D495-488B-8045-23530750C35C}" type="parTrans" cxnId="{9B719E68-69E7-48D4-AA68-4C09306BD104}">
      <dgm:prSet/>
      <dgm:spPr/>
      <dgm:t>
        <a:bodyPr/>
        <a:lstStyle/>
        <a:p>
          <a:endParaRPr lang="en-US"/>
        </a:p>
      </dgm:t>
    </dgm:pt>
    <dgm:pt modelId="{FE037562-3BE0-47A2-A8F1-7D19B5912828}" type="sibTrans" cxnId="{9B719E68-69E7-48D4-AA68-4C09306BD104}">
      <dgm:prSet/>
      <dgm:spPr/>
      <dgm:t>
        <a:bodyPr/>
        <a:lstStyle/>
        <a:p>
          <a:endParaRPr lang="en-US"/>
        </a:p>
      </dgm:t>
    </dgm:pt>
    <dgm:pt modelId="{7D98C0CB-50F2-4B54-8AE4-C58EB1ED71BB}">
      <dgm:prSet phldrT="[Text]"/>
      <dgm:spPr/>
      <dgm:t>
        <a:bodyPr/>
        <a:lstStyle/>
        <a:p>
          <a:r>
            <a:rPr lang="en-US" dirty="0"/>
            <a:t>Heaven?</a:t>
          </a:r>
        </a:p>
      </dgm:t>
    </dgm:pt>
    <dgm:pt modelId="{4AE9319D-7745-41B4-BF8A-B66C7940649A}" type="parTrans" cxnId="{F3EE117A-6584-4051-8826-15C9C6CF2F8D}">
      <dgm:prSet/>
      <dgm:spPr/>
      <dgm:t>
        <a:bodyPr/>
        <a:lstStyle/>
        <a:p>
          <a:endParaRPr lang="en-US"/>
        </a:p>
      </dgm:t>
    </dgm:pt>
    <dgm:pt modelId="{F4EC130E-2CFC-4532-8230-5840C494B5AB}" type="sibTrans" cxnId="{F3EE117A-6584-4051-8826-15C9C6CF2F8D}">
      <dgm:prSet/>
      <dgm:spPr/>
      <dgm:t>
        <a:bodyPr/>
        <a:lstStyle/>
        <a:p>
          <a:endParaRPr lang="en-US"/>
        </a:p>
      </dgm:t>
    </dgm:pt>
    <dgm:pt modelId="{01E95D4F-B03D-4536-BDEC-E50D1992A3BE}" type="pres">
      <dgm:prSet presAssocID="{A4A79C28-BE42-4FCF-98F2-0A54D167C7AE}" presName="compositeShape" presStyleCnt="0">
        <dgm:presLayoutVars>
          <dgm:chMax val="2"/>
          <dgm:dir/>
          <dgm:resizeHandles val="exact"/>
        </dgm:presLayoutVars>
      </dgm:prSet>
      <dgm:spPr/>
    </dgm:pt>
    <dgm:pt modelId="{E20597F0-532E-4886-A88B-3AB76204B202}" type="pres">
      <dgm:prSet presAssocID="{A4A79C28-BE42-4FCF-98F2-0A54D167C7AE}" presName="ribbon" presStyleLbl="node1" presStyleIdx="0" presStyleCnt="1"/>
      <dgm:spPr/>
    </dgm:pt>
    <dgm:pt modelId="{3BDDCB36-FC29-46B9-B7E0-8F114819CC29}" type="pres">
      <dgm:prSet presAssocID="{A4A79C28-BE42-4FCF-98F2-0A54D167C7AE}" presName="leftArrowText" presStyleLbl="node1" presStyleIdx="0" presStyleCnt="1">
        <dgm:presLayoutVars>
          <dgm:chMax val="0"/>
          <dgm:bulletEnabled val="1"/>
        </dgm:presLayoutVars>
      </dgm:prSet>
      <dgm:spPr/>
    </dgm:pt>
    <dgm:pt modelId="{F7E2C31F-2986-4174-9CBE-3E2C15458188}" type="pres">
      <dgm:prSet presAssocID="{A4A79C28-BE42-4FCF-98F2-0A54D167C7AE}" presName="rightArrowText" presStyleLbl="node1" presStyleIdx="0" presStyleCnt="1">
        <dgm:presLayoutVars>
          <dgm:chMax val="0"/>
          <dgm:bulletEnabled val="1"/>
        </dgm:presLayoutVars>
      </dgm:prSet>
      <dgm:spPr/>
    </dgm:pt>
  </dgm:ptLst>
  <dgm:cxnLst>
    <dgm:cxn modelId="{7F653130-54FE-465C-8C8C-C99953A50A86}" type="presOf" srcId="{A4A79C28-BE42-4FCF-98F2-0A54D167C7AE}" destId="{01E95D4F-B03D-4536-BDEC-E50D1992A3BE}" srcOrd="0" destOrd="0" presId="urn:microsoft.com/office/officeart/2005/8/layout/arrow6"/>
    <dgm:cxn modelId="{D0A0C449-CB11-492A-940B-17CABE5D0B55}" type="presOf" srcId="{7D98C0CB-50F2-4B54-8AE4-C58EB1ED71BB}" destId="{F7E2C31F-2986-4174-9CBE-3E2C15458188}" srcOrd="0" destOrd="0" presId="urn:microsoft.com/office/officeart/2005/8/layout/arrow6"/>
    <dgm:cxn modelId="{9B719E68-69E7-48D4-AA68-4C09306BD104}" srcId="{A4A79C28-BE42-4FCF-98F2-0A54D167C7AE}" destId="{68F11445-C3A9-4425-BFCA-14ED62E03A1B}" srcOrd="0" destOrd="0" parTransId="{EB8D3780-D495-488B-8045-23530750C35C}" sibTransId="{FE037562-3BE0-47A2-A8F1-7D19B5912828}"/>
    <dgm:cxn modelId="{F3EE117A-6584-4051-8826-15C9C6CF2F8D}" srcId="{A4A79C28-BE42-4FCF-98F2-0A54D167C7AE}" destId="{7D98C0CB-50F2-4B54-8AE4-C58EB1ED71BB}" srcOrd="1" destOrd="0" parTransId="{4AE9319D-7745-41B4-BF8A-B66C7940649A}" sibTransId="{F4EC130E-2CFC-4532-8230-5840C494B5AB}"/>
    <dgm:cxn modelId="{B7AD83F8-4474-4EAE-AD87-1E42C1027827}" type="presOf" srcId="{68F11445-C3A9-4425-BFCA-14ED62E03A1B}" destId="{3BDDCB36-FC29-46B9-B7E0-8F114819CC29}" srcOrd="0" destOrd="0" presId="urn:microsoft.com/office/officeart/2005/8/layout/arrow6"/>
    <dgm:cxn modelId="{9654F426-CD9D-4EEC-B5CB-AB06A8C51E32}" type="presParOf" srcId="{01E95D4F-B03D-4536-BDEC-E50D1992A3BE}" destId="{E20597F0-532E-4886-A88B-3AB76204B202}" srcOrd="0" destOrd="0" presId="urn:microsoft.com/office/officeart/2005/8/layout/arrow6"/>
    <dgm:cxn modelId="{5BDAE191-3DE2-4DAD-9481-B0770FA19EB6}" type="presParOf" srcId="{01E95D4F-B03D-4536-BDEC-E50D1992A3BE}" destId="{3BDDCB36-FC29-46B9-B7E0-8F114819CC29}" srcOrd="1" destOrd="0" presId="urn:microsoft.com/office/officeart/2005/8/layout/arrow6"/>
    <dgm:cxn modelId="{ED4BD234-BD0F-44E1-8DE7-16615ECFE270}" type="presParOf" srcId="{01E95D4F-B03D-4536-BDEC-E50D1992A3BE}" destId="{F7E2C31F-2986-4174-9CBE-3E2C15458188}"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0597F0-532E-4886-A88B-3AB76204B202}">
      <dsp:nvSpPr>
        <dsp:cNvPr id="0" name=""/>
        <dsp:cNvSpPr/>
      </dsp:nvSpPr>
      <dsp:spPr>
        <a:xfrm>
          <a:off x="0" y="1379220"/>
          <a:ext cx="6248400" cy="2499360"/>
        </a:xfrm>
        <a:prstGeom prst="leftRightRibbon">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DDCB36-FC29-46B9-B7E0-8F114819CC29}">
      <dsp:nvSpPr>
        <dsp:cNvPr id="0" name=""/>
        <dsp:cNvSpPr/>
      </dsp:nvSpPr>
      <dsp:spPr>
        <a:xfrm>
          <a:off x="749808" y="1816608"/>
          <a:ext cx="2061972" cy="1224686"/>
        </a:xfrm>
        <a:prstGeom prst="rect">
          <a:avLst/>
        </a:prstGeom>
        <a:noFill/>
        <a:ln w="381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49352" rIns="0" bIns="160020" numCol="1" spcCol="1270" anchor="ctr" anchorCtr="0">
          <a:noAutofit/>
        </a:bodyPr>
        <a:lstStyle/>
        <a:p>
          <a:pPr marL="0" lvl="0" indent="0" algn="ctr" defTabSz="1866900">
            <a:lnSpc>
              <a:spcPct val="90000"/>
            </a:lnSpc>
            <a:spcBef>
              <a:spcPct val="0"/>
            </a:spcBef>
            <a:spcAft>
              <a:spcPct val="35000"/>
            </a:spcAft>
            <a:buNone/>
          </a:pPr>
          <a:r>
            <a:rPr lang="en-US" sz="4200" kern="1200" dirty="0"/>
            <a:t>Where is </a:t>
          </a:r>
        </a:p>
      </dsp:txBody>
      <dsp:txXfrm>
        <a:off x="749808" y="1816608"/>
        <a:ext cx="2061972" cy="1224686"/>
      </dsp:txXfrm>
    </dsp:sp>
    <dsp:sp modelId="{F7E2C31F-2986-4174-9CBE-3E2C15458188}">
      <dsp:nvSpPr>
        <dsp:cNvPr id="0" name=""/>
        <dsp:cNvSpPr/>
      </dsp:nvSpPr>
      <dsp:spPr>
        <a:xfrm>
          <a:off x="3124200" y="2216505"/>
          <a:ext cx="2436876" cy="1224686"/>
        </a:xfrm>
        <a:prstGeom prst="rect">
          <a:avLst/>
        </a:prstGeom>
        <a:noFill/>
        <a:ln w="381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49352" rIns="0" bIns="160020" numCol="1" spcCol="1270" anchor="ctr" anchorCtr="0">
          <a:noAutofit/>
        </a:bodyPr>
        <a:lstStyle/>
        <a:p>
          <a:pPr marL="0" lvl="0" indent="0" algn="ctr" defTabSz="1866900">
            <a:lnSpc>
              <a:spcPct val="90000"/>
            </a:lnSpc>
            <a:spcBef>
              <a:spcPct val="0"/>
            </a:spcBef>
            <a:spcAft>
              <a:spcPct val="35000"/>
            </a:spcAft>
            <a:buNone/>
          </a:pPr>
          <a:r>
            <a:rPr lang="en-US" sz="4200" kern="1200" dirty="0"/>
            <a:t>Heaven?</a:t>
          </a:r>
        </a:p>
      </dsp:txBody>
      <dsp:txXfrm>
        <a:off x="3124200" y="2216505"/>
        <a:ext cx="2436876" cy="1224686"/>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30123-7171-4438-9BA9-AA68270AAB39}" type="datetimeFigureOut">
              <a:rPr lang="en-US" smtClean="0"/>
              <a:pPr/>
              <a:t>10/1/26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4D63EC-B60C-4478-AE11-EE3D78874FC4}" type="slidenum">
              <a:rPr lang="en-US" smtClean="0"/>
              <a:pPr/>
              <a:t>‹#›</a:t>
            </a:fld>
            <a:endParaRPr lang="en-US"/>
          </a:p>
        </p:txBody>
      </p:sp>
    </p:spTree>
    <p:extLst>
      <p:ext uri="{BB962C8B-B14F-4D97-AF65-F5344CB8AC3E}">
        <p14:creationId xmlns:p14="http://schemas.microsoft.com/office/powerpoint/2010/main" val="2754158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a:t>
            </a:fld>
            <a:endParaRPr lang="en-US"/>
          </a:p>
        </p:txBody>
      </p:sp>
    </p:spTree>
    <p:extLst>
      <p:ext uri="{BB962C8B-B14F-4D97-AF65-F5344CB8AC3E}">
        <p14:creationId xmlns:p14="http://schemas.microsoft.com/office/powerpoint/2010/main" val="4140369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a:t>
            </a:fld>
            <a:endParaRPr lang="en-US"/>
          </a:p>
        </p:txBody>
      </p:sp>
    </p:spTree>
    <p:extLst>
      <p:ext uri="{BB962C8B-B14F-4D97-AF65-F5344CB8AC3E}">
        <p14:creationId xmlns:p14="http://schemas.microsoft.com/office/powerpoint/2010/main" val="1551506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a:t>
            </a:fld>
            <a:endParaRPr lang="en-US"/>
          </a:p>
        </p:txBody>
      </p:sp>
    </p:spTree>
    <p:extLst>
      <p:ext uri="{BB962C8B-B14F-4D97-AF65-F5344CB8AC3E}">
        <p14:creationId xmlns:p14="http://schemas.microsoft.com/office/powerpoint/2010/main" val="2829845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Eph 2.2 … you formerly walked according to the course of this world, according to the prince of </a:t>
            </a:r>
            <a:r>
              <a:rPr lang="en-US" b="1" dirty="0"/>
              <a:t>the power of the air</a:t>
            </a:r>
            <a:r>
              <a:rPr lang="en-US" dirty="0"/>
              <a:t>, of the spirit that is now working in the sons of disobedience.</a:t>
            </a:r>
          </a:p>
          <a:p>
            <a:endParaRPr lang="en-US" dirty="0"/>
          </a:p>
          <a:p>
            <a:r>
              <a:rPr lang="en-US" dirty="0"/>
              <a:t>Eph 6.12 … our struggle is not against flesh and blood, but against the rulers, against the powers, against the world forces of this darkness, against the spiritual forces of wickedness in the heavenly places. </a:t>
            </a:r>
          </a:p>
          <a:p>
            <a:endParaRPr lang="en-US" dirty="0"/>
          </a:p>
          <a:p>
            <a:r>
              <a:rPr lang="en-US" dirty="0"/>
              <a:t>Deu 10.14 … to the Lord your God belong heaven and the highest heavens …</a:t>
            </a:r>
          </a:p>
          <a:p>
            <a:endParaRPr lang="en-US" dirty="0"/>
          </a:p>
          <a:p>
            <a:r>
              <a:rPr lang="en-US" dirty="0"/>
              <a:t>1Ki 8.27 … Behold, heaven and the highest heaven cannot contain You …</a:t>
            </a:r>
          </a:p>
          <a:p>
            <a:endParaRPr lang="en-US" dirty="0"/>
          </a:p>
          <a:p>
            <a:r>
              <a:rPr lang="en-US" dirty="0"/>
              <a:t>Ps 68.33 To Him who rides upon the highest heavens, which are from ancient times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24D63EC-B60C-4478-AE11-EE3D78874FC4}" type="slidenum">
              <a:rPr lang="en-US" smtClean="0"/>
              <a:pPr/>
              <a:t>4</a:t>
            </a:fld>
            <a:endParaRPr lang="en-US"/>
          </a:p>
        </p:txBody>
      </p:sp>
    </p:spTree>
    <p:extLst>
      <p:ext uri="{BB962C8B-B14F-4D97-AF65-F5344CB8AC3E}">
        <p14:creationId xmlns:p14="http://schemas.microsoft.com/office/powerpoint/2010/main" val="2959462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5</a:t>
            </a:fld>
            <a:endParaRPr lang="en-US"/>
          </a:p>
        </p:txBody>
      </p:sp>
    </p:spTree>
    <p:extLst>
      <p:ext uri="{BB962C8B-B14F-4D97-AF65-F5344CB8AC3E}">
        <p14:creationId xmlns:p14="http://schemas.microsoft.com/office/powerpoint/2010/main" val="2856271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8649A-79D5-738F-C92B-F25A69CC7E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47060-0E55-4C13-8DA1-E142442E7A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FDDF7B-0076-CFCA-6DE7-8A60694634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AB2B87-30D9-A919-E955-6B535EF12E68}"/>
              </a:ext>
            </a:extLst>
          </p:cNvPr>
          <p:cNvSpPr>
            <a:spLocks noGrp="1"/>
          </p:cNvSpPr>
          <p:nvPr>
            <p:ph type="sldNum" sz="quarter" idx="5"/>
          </p:nvPr>
        </p:nvSpPr>
        <p:spPr/>
        <p:txBody>
          <a:bodyPr/>
          <a:lstStyle/>
          <a:p>
            <a:fld id="{B24D63EC-B60C-4478-AE11-EE3D78874FC4}" type="slidenum">
              <a:rPr lang="en-US" smtClean="0"/>
              <a:pPr/>
              <a:t>6</a:t>
            </a:fld>
            <a:endParaRPr lang="en-US"/>
          </a:p>
        </p:txBody>
      </p:sp>
    </p:spTree>
    <p:extLst>
      <p:ext uri="{BB962C8B-B14F-4D97-AF65-F5344CB8AC3E}">
        <p14:creationId xmlns:p14="http://schemas.microsoft.com/office/powerpoint/2010/main" val="2966078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2Co 12.2 … such a man was caught up to </a:t>
            </a:r>
            <a:r>
              <a:rPr lang="en-US" b="1" dirty="0"/>
              <a:t>the third heaven</a:t>
            </a:r>
            <a:r>
              <a:rPr lang="en-US" dirty="0"/>
              <a:t>.</a:t>
            </a:r>
          </a:p>
          <a:p>
            <a:endParaRPr lang="en-US" dirty="0"/>
          </a:p>
        </p:txBody>
      </p:sp>
      <p:sp>
        <p:nvSpPr>
          <p:cNvPr id="4" name="Slide Number Placeholder 3"/>
          <p:cNvSpPr>
            <a:spLocks noGrp="1"/>
          </p:cNvSpPr>
          <p:nvPr>
            <p:ph type="sldNum" sz="quarter" idx="5"/>
          </p:nvPr>
        </p:nvSpPr>
        <p:spPr/>
        <p:txBody>
          <a:bodyPr/>
          <a:lstStyle/>
          <a:p>
            <a:fld id="{B24D63EC-B60C-4478-AE11-EE3D78874FC4}" type="slidenum">
              <a:rPr lang="en-US" smtClean="0"/>
              <a:pPr/>
              <a:t>7</a:t>
            </a:fld>
            <a:endParaRPr lang="en-US"/>
          </a:p>
        </p:txBody>
      </p:sp>
    </p:spTree>
    <p:extLst>
      <p:ext uri="{BB962C8B-B14F-4D97-AF65-F5344CB8AC3E}">
        <p14:creationId xmlns:p14="http://schemas.microsoft.com/office/powerpoint/2010/main" val="2626223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8</a:t>
            </a:fld>
            <a:endParaRPr lang="en-US"/>
          </a:p>
        </p:txBody>
      </p:sp>
    </p:spTree>
    <p:extLst>
      <p:ext uri="{BB962C8B-B14F-4D97-AF65-F5344CB8AC3E}">
        <p14:creationId xmlns:p14="http://schemas.microsoft.com/office/powerpoint/2010/main" val="3251611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9</a:t>
            </a:fld>
            <a:endParaRPr lang="en-US"/>
          </a:p>
        </p:txBody>
      </p:sp>
    </p:spTree>
    <p:extLst>
      <p:ext uri="{BB962C8B-B14F-4D97-AF65-F5344CB8AC3E}">
        <p14:creationId xmlns:p14="http://schemas.microsoft.com/office/powerpoint/2010/main" val="3223539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10</a:t>
            </a:fld>
            <a:endParaRPr lang="en-US"/>
          </a:p>
        </p:txBody>
      </p:sp>
    </p:spTree>
    <p:extLst>
      <p:ext uri="{BB962C8B-B14F-4D97-AF65-F5344CB8AC3E}">
        <p14:creationId xmlns:p14="http://schemas.microsoft.com/office/powerpoint/2010/main" val="3807281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11</a:t>
            </a:fld>
            <a:endParaRPr lang="en-US"/>
          </a:p>
        </p:txBody>
      </p:sp>
    </p:spTree>
    <p:extLst>
      <p:ext uri="{BB962C8B-B14F-4D97-AF65-F5344CB8AC3E}">
        <p14:creationId xmlns:p14="http://schemas.microsoft.com/office/powerpoint/2010/main" val="844527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12</a:t>
            </a:fld>
            <a:endParaRPr lang="en-US"/>
          </a:p>
        </p:txBody>
      </p:sp>
    </p:spTree>
    <p:extLst>
      <p:ext uri="{BB962C8B-B14F-4D97-AF65-F5344CB8AC3E}">
        <p14:creationId xmlns:p14="http://schemas.microsoft.com/office/powerpoint/2010/main" val="110087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13</a:t>
            </a:fld>
            <a:endParaRPr lang="en-US"/>
          </a:p>
        </p:txBody>
      </p:sp>
    </p:spTree>
    <p:extLst>
      <p:ext uri="{BB962C8B-B14F-4D97-AF65-F5344CB8AC3E}">
        <p14:creationId xmlns:p14="http://schemas.microsoft.com/office/powerpoint/2010/main" val="2332121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14</a:t>
            </a:fld>
            <a:endParaRPr lang="en-US"/>
          </a:p>
        </p:txBody>
      </p:sp>
    </p:spTree>
    <p:extLst>
      <p:ext uri="{BB962C8B-B14F-4D97-AF65-F5344CB8AC3E}">
        <p14:creationId xmlns:p14="http://schemas.microsoft.com/office/powerpoint/2010/main" val="3346907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15</a:t>
            </a:fld>
            <a:endParaRPr lang="en-US"/>
          </a:p>
        </p:txBody>
      </p:sp>
    </p:spTree>
    <p:extLst>
      <p:ext uri="{BB962C8B-B14F-4D97-AF65-F5344CB8AC3E}">
        <p14:creationId xmlns:p14="http://schemas.microsoft.com/office/powerpoint/2010/main" val="116507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16</a:t>
            </a:fld>
            <a:endParaRPr lang="en-US"/>
          </a:p>
        </p:txBody>
      </p:sp>
    </p:spTree>
    <p:extLst>
      <p:ext uri="{BB962C8B-B14F-4D97-AF65-F5344CB8AC3E}">
        <p14:creationId xmlns:p14="http://schemas.microsoft.com/office/powerpoint/2010/main" val="1885171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17</a:t>
            </a:fld>
            <a:endParaRPr lang="en-US"/>
          </a:p>
        </p:txBody>
      </p:sp>
    </p:spTree>
    <p:extLst>
      <p:ext uri="{BB962C8B-B14F-4D97-AF65-F5344CB8AC3E}">
        <p14:creationId xmlns:p14="http://schemas.microsoft.com/office/powerpoint/2010/main" val="39068436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57.15 For thus says the high and exalted One </a:t>
            </a:r>
          </a:p>
          <a:p>
            <a:r>
              <a:rPr lang="en-US" dirty="0"/>
              <a:t>Who lives forever, whose name is Holy, </a:t>
            </a:r>
          </a:p>
          <a:p>
            <a:r>
              <a:rPr lang="en-US" dirty="0"/>
              <a:t>“I dwell on a high and holy place, </a:t>
            </a:r>
          </a:p>
          <a:p>
            <a:r>
              <a:rPr lang="en-US" dirty="0"/>
              <a:t>And also with the contrite and lowly of spirit </a:t>
            </a:r>
          </a:p>
          <a:p>
            <a:r>
              <a:rPr lang="en-US" dirty="0"/>
              <a:t>In order to revive the spirit of the lowly </a:t>
            </a:r>
          </a:p>
          <a:p>
            <a:r>
              <a:rPr lang="en-US" dirty="0"/>
              <a:t>And to revive the heart of the contrite.</a:t>
            </a:r>
          </a:p>
          <a:p>
            <a:endParaRPr lang="en-US" dirty="0"/>
          </a:p>
          <a:p>
            <a:r>
              <a:rPr lang="en-US" dirty="0"/>
              <a:t>Jn 14.23 Jesus answered and said to him, “If anyone loves Me, he will keep My word; and My Father will love him, and We will come to him and make Our abode with him. </a:t>
            </a:r>
          </a:p>
          <a:p>
            <a:endParaRPr lang="en-US" dirty="0"/>
          </a:p>
          <a:p>
            <a:endParaRPr lang="en-US" dirty="0"/>
          </a:p>
        </p:txBody>
      </p:sp>
      <p:sp>
        <p:nvSpPr>
          <p:cNvPr id="4" name="Slide Number Placeholder 3"/>
          <p:cNvSpPr>
            <a:spLocks noGrp="1"/>
          </p:cNvSpPr>
          <p:nvPr>
            <p:ph type="sldNum" sz="quarter" idx="5"/>
          </p:nvPr>
        </p:nvSpPr>
        <p:spPr/>
        <p:txBody>
          <a:bodyPr/>
          <a:lstStyle/>
          <a:p>
            <a:fld id="{B24D63EC-B60C-4478-AE11-EE3D78874FC4}" type="slidenum">
              <a:rPr lang="en-US" smtClean="0"/>
              <a:pPr/>
              <a:t>18</a:t>
            </a:fld>
            <a:endParaRPr lang="en-US"/>
          </a:p>
        </p:txBody>
      </p:sp>
    </p:spTree>
    <p:extLst>
      <p:ext uri="{BB962C8B-B14F-4D97-AF65-F5344CB8AC3E}">
        <p14:creationId xmlns:p14="http://schemas.microsoft.com/office/powerpoint/2010/main" val="3569014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19</a:t>
            </a:fld>
            <a:endParaRPr lang="en-US"/>
          </a:p>
        </p:txBody>
      </p:sp>
    </p:spTree>
    <p:extLst>
      <p:ext uri="{BB962C8B-B14F-4D97-AF65-F5344CB8AC3E}">
        <p14:creationId xmlns:p14="http://schemas.microsoft.com/office/powerpoint/2010/main" val="3403670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20</a:t>
            </a:fld>
            <a:endParaRPr lang="en-US"/>
          </a:p>
        </p:txBody>
      </p:sp>
    </p:spTree>
    <p:extLst>
      <p:ext uri="{BB962C8B-B14F-4D97-AF65-F5344CB8AC3E}">
        <p14:creationId xmlns:p14="http://schemas.microsoft.com/office/powerpoint/2010/main" val="3674516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21</a:t>
            </a:fld>
            <a:endParaRPr lang="en-US"/>
          </a:p>
        </p:txBody>
      </p:sp>
    </p:spTree>
    <p:extLst>
      <p:ext uri="{BB962C8B-B14F-4D97-AF65-F5344CB8AC3E}">
        <p14:creationId xmlns:p14="http://schemas.microsoft.com/office/powerpoint/2010/main" val="3648662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5C386-D4EC-5197-88E6-E269542BC4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F906A-0A4B-5772-335B-C3DCFF43DC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AED034-A5A9-C78D-5145-F23CADC79F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21CED9-3FF1-34BC-E2BB-8FD241927E9A}"/>
              </a:ext>
            </a:extLst>
          </p:cNvPr>
          <p:cNvSpPr>
            <a:spLocks noGrp="1"/>
          </p:cNvSpPr>
          <p:nvPr>
            <p:ph type="sldNum" sz="quarter" idx="5"/>
          </p:nvPr>
        </p:nvSpPr>
        <p:spPr/>
        <p:txBody>
          <a:bodyPr/>
          <a:lstStyle/>
          <a:p>
            <a:fld id="{B24D63EC-B60C-4478-AE11-EE3D78874FC4}" type="slidenum">
              <a:rPr lang="en-US" smtClean="0"/>
              <a:pPr/>
              <a:t>22</a:t>
            </a:fld>
            <a:endParaRPr lang="en-US"/>
          </a:p>
        </p:txBody>
      </p:sp>
    </p:spTree>
    <p:extLst>
      <p:ext uri="{BB962C8B-B14F-4D97-AF65-F5344CB8AC3E}">
        <p14:creationId xmlns:p14="http://schemas.microsoft.com/office/powerpoint/2010/main" val="3244106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17.26-27 …He made from one man every nation of mankind to live on all the face of the earth, having determined their appointed times and the boundaries of their habitation, that they would seek God, if perhaps they might grope for Him and find Him, though He is not far from each one of us …</a:t>
            </a:r>
          </a:p>
        </p:txBody>
      </p:sp>
      <p:sp>
        <p:nvSpPr>
          <p:cNvPr id="4" name="Slide Number Placeholder 3"/>
          <p:cNvSpPr>
            <a:spLocks noGrp="1"/>
          </p:cNvSpPr>
          <p:nvPr>
            <p:ph type="sldNum" sz="quarter" idx="5"/>
          </p:nvPr>
        </p:nvSpPr>
        <p:spPr/>
        <p:txBody>
          <a:bodyPr/>
          <a:lstStyle/>
          <a:p>
            <a:fld id="{B24D63EC-B60C-4478-AE11-EE3D78874FC4}" type="slidenum">
              <a:rPr lang="en-US" smtClean="0"/>
              <a:pPr/>
              <a:t>23</a:t>
            </a:fld>
            <a:endParaRPr lang="en-US"/>
          </a:p>
        </p:txBody>
      </p:sp>
    </p:spTree>
    <p:extLst>
      <p:ext uri="{BB962C8B-B14F-4D97-AF65-F5344CB8AC3E}">
        <p14:creationId xmlns:p14="http://schemas.microsoft.com/office/powerpoint/2010/main" val="32643505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24</a:t>
            </a:fld>
            <a:endParaRPr lang="en-US"/>
          </a:p>
        </p:txBody>
      </p:sp>
    </p:spTree>
    <p:extLst>
      <p:ext uri="{BB962C8B-B14F-4D97-AF65-F5344CB8AC3E}">
        <p14:creationId xmlns:p14="http://schemas.microsoft.com/office/powerpoint/2010/main" val="3488112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25</a:t>
            </a:fld>
            <a:endParaRPr lang="en-US"/>
          </a:p>
        </p:txBody>
      </p:sp>
    </p:spTree>
    <p:extLst>
      <p:ext uri="{BB962C8B-B14F-4D97-AF65-F5344CB8AC3E}">
        <p14:creationId xmlns:p14="http://schemas.microsoft.com/office/powerpoint/2010/main" val="21871206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26</a:t>
            </a:fld>
            <a:endParaRPr lang="en-US"/>
          </a:p>
        </p:txBody>
      </p:sp>
    </p:spTree>
    <p:extLst>
      <p:ext uri="{BB962C8B-B14F-4D97-AF65-F5344CB8AC3E}">
        <p14:creationId xmlns:p14="http://schemas.microsoft.com/office/powerpoint/2010/main" val="42939610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27</a:t>
            </a:fld>
            <a:endParaRPr lang="en-US"/>
          </a:p>
        </p:txBody>
      </p:sp>
    </p:spTree>
    <p:extLst>
      <p:ext uri="{BB962C8B-B14F-4D97-AF65-F5344CB8AC3E}">
        <p14:creationId xmlns:p14="http://schemas.microsoft.com/office/powerpoint/2010/main" val="12724050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28</a:t>
            </a:fld>
            <a:endParaRPr lang="en-US"/>
          </a:p>
        </p:txBody>
      </p:sp>
    </p:spTree>
    <p:extLst>
      <p:ext uri="{BB962C8B-B14F-4D97-AF65-F5344CB8AC3E}">
        <p14:creationId xmlns:p14="http://schemas.microsoft.com/office/powerpoint/2010/main" val="12250618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29</a:t>
            </a:fld>
            <a:endParaRPr lang="en-US"/>
          </a:p>
        </p:txBody>
      </p:sp>
    </p:spTree>
    <p:extLst>
      <p:ext uri="{BB962C8B-B14F-4D97-AF65-F5344CB8AC3E}">
        <p14:creationId xmlns:p14="http://schemas.microsoft.com/office/powerpoint/2010/main" val="23860179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30</a:t>
            </a:fld>
            <a:endParaRPr lang="en-US"/>
          </a:p>
        </p:txBody>
      </p:sp>
    </p:spTree>
    <p:extLst>
      <p:ext uri="{BB962C8B-B14F-4D97-AF65-F5344CB8AC3E}">
        <p14:creationId xmlns:p14="http://schemas.microsoft.com/office/powerpoint/2010/main" val="31053611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31</a:t>
            </a:fld>
            <a:endParaRPr lang="en-US"/>
          </a:p>
        </p:txBody>
      </p:sp>
    </p:spTree>
    <p:extLst>
      <p:ext uri="{BB962C8B-B14F-4D97-AF65-F5344CB8AC3E}">
        <p14:creationId xmlns:p14="http://schemas.microsoft.com/office/powerpoint/2010/main" val="1301607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32</a:t>
            </a:fld>
            <a:endParaRPr lang="en-US"/>
          </a:p>
        </p:txBody>
      </p:sp>
    </p:spTree>
    <p:extLst>
      <p:ext uri="{BB962C8B-B14F-4D97-AF65-F5344CB8AC3E}">
        <p14:creationId xmlns:p14="http://schemas.microsoft.com/office/powerpoint/2010/main" val="34932059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1Co 15.</a:t>
            </a:r>
            <a:r>
              <a:rPr lang="en-US" b="1" dirty="0"/>
              <a:t> 42 </a:t>
            </a:r>
            <a:r>
              <a:rPr lang="en-US" dirty="0"/>
              <a:t>So also is the resurrection of the dead. It is sown a perishable body, it is raised an imperishable body; </a:t>
            </a:r>
          </a:p>
          <a:p>
            <a:r>
              <a:rPr lang="en-US" b="1" dirty="0"/>
              <a:t>43 </a:t>
            </a:r>
            <a:r>
              <a:rPr lang="en-US" dirty="0"/>
              <a:t>it is sown in dishonor, it is raised in glory; it is sown in weakness, it is raised in power; </a:t>
            </a:r>
          </a:p>
          <a:p>
            <a:r>
              <a:rPr lang="en-US" b="1" dirty="0"/>
              <a:t>44 </a:t>
            </a:r>
            <a:r>
              <a:rPr lang="en-US" dirty="0"/>
              <a:t>it is sown a natural body, it is raised a spiritual body.</a:t>
            </a:r>
          </a:p>
          <a:p>
            <a:endParaRPr lang="en-US" dirty="0"/>
          </a:p>
        </p:txBody>
      </p:sp>
      <p:sp>
        <p:nvSpPr>
          <p:cNvPr id="4" name="Slide Number Placeholder 3"/>
          <p:cNvSpPr>
            <a:spLocks noGrp="1"/>
          </p:cNvSpPr>
          <p:nvPr>
            <p:ph type="sldNum" sz="quarter" idx="5"/>
          </p:nvPr>
        </p:nvSpPr>
        <p:spPr/>
        <p:txBody>
          <a:bodyPr/>
          <a:lstStyle/>
          <a:p>
            <a:fld id="{B24D63EC-B60C-4478-AE11-EE3D78874FC4}" type="slidenum">
              <a:rPr lang="en-US" smtClean="0"/>
              <a:pPr/>
              <a:t>33</a:t>
            </a:fld>
            <a:endParaRPr lang="en-US"/>
          </a:p>
        </p:txBody>
      </p:sp>
    </p:spTree>
    <p:extLst>
      <p:ext uri="{BB962C8B-B14F-4D97-AF65-F5344CB8AC3E}">
        <p14:creationId xmlns:p14="http://schemas.microsoft.com/office/powerpoint/2010/main" val="33896842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34</a:t>
            </a:fld>
            <a:endParaRPr lang="en-US"/>
          </a:p>
        </p:txBody>
      </p:sp>
    </p:spTree>
    <p:extLst>
      <p:ext uri="{BB962C8B-B14F-4D97-AF65-F5344CB8AC3E}">
        <p14:creationId xmlns:p14="http://schemas.microsoft.com/office/powerpoint/2010/main" val="36546908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35</a:t>
            </a:fld>
            <a:endParaRPr lang="en-US"/>
          </a:p>
        </p:txBody>
      </p:sp>
    </p:spTree>
    <p:extLst>
      <p:ext uri="{BB962C8B-B14F-4D97-AF65-F5344CB8AC3E}">
        <p14:creationId xmlns:p14="http://schemas.microsoft.com/office/powerpoint/2010/main" val="34171768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36</a:t>
            </a:fld>
            <a:endParaRPr lang="en-US"/>
          </a:p>
        </p:txBody>
      </p:sp>
    </p:spTree>
    <p:extLst>
      <p:ext uri="{BB962C8B-B14F-4D97-AF65-F5344CB8AC3E}">
        <p14:creationId xmlns:p14="http://schemas.microsoft.com/office/powerpoint/2010/main" val="3002146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37</a:t>
            </a:fld>
            <a:endParaRPr lang="en-US"/>
          </a:p>
        </p:txBody>
      </p:sp>
    </p:spTree>
    <p:extLst>
      <p:ext uri="{BB962C8B-B14F-4D97-AF65-F5344CB8AC3E}">
        <p14:creationId xmlns:p14="http://schemas.microsoft.com/office/powerpoint/2010/main" val="32790342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 16.13-14 Then she called the name of the Lord who spoke to her, “You are a God who sees”; for she said, “Have I even remained alive here after seeing Him?” </a:t>
            </a:r>
          </a:p>
          <a:p>
            <a:r>
              <a:rPr lang="en-US" dirty="0"/>
              <a:t>Therefore the well was called Beer-</a:t>
            </a:r>
            <a:r>
              <a:rPr lang="en-US" dirty="0" err="1"/>
              <a:t>lahai</a:t>
            </a:r>
            <a:r>
              <a:rPr lang="en-US" dirty="0"/>
              <a:t>-</a:t>
            </a:r>
            <a:r>
              <a:rPr lang="en-US" dirty="0" err="1"/>
              <a:t>roi</a:t>
            </a:r>
            <a:r>
              <a:rPr lang="en-US" dirty="0"/>
              <a:t>; …</a:t>
            </a:r>
          </a:p>
          <a:p>
            <a:endParaRPr lang="en-US" dirty="0"/>
          </a:p>
          <a:p>
            <a:r>
              <a:rPr lang="en-US" dirty="0"/>
              <a:t>Ge 21.14 … </a:t>
            </a:r>
          </a:p>
          <a:p>
            <a:endParaRPr lang="en-US" dirty="0"/>
          </a:p>
        </p:txBody>
      </p:sp>
      <p:sp>
        <p:nvSpPr>
          <p:cNvPr id="4" name="Slide Number Placeholder 3"/>
          <p:cNvSpPr>
            <a:spLocks noGrp="1"/>
          </p:cNvSpPr>
          <p:nvPr>
            <p:ph type="sldNum" sz="quarter" idx="5"/>
          </p:nvPr>
        </p:nvSpPr>
        <p:spPr/>
        <p:txBody>
          <a:bodyPr/>
          <a:lstStyle/>
          <a:p>
            <a:fld id="{B24D63EC-B60C-4478-AE11-EE3D78874FC4}" type="slidenum">
              <a:rPr lang="en-US" smtClean="0"/>
              <a:pPr/>
              <a:t>38</a:t>
            </a:fld>
            <a:endParaRPr lang="en-US"/>
          </a:p>
        </p:txBody>
      </p:sp>
    </p:spTree>
    <p:extLst>
      <p:ext uri="{BB962C8B-B14F-4D97-AF65-F5344CB8AC3E}">
        <p14:creationId xmlns:p14="http://schemas.microsoft.com/office/powerpoint/2010/main" val="39345280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4D63EC-B60C-4478-AE11-EE3D78874FC4}" type="slidenum">
              <a:rPr lang="en-US" smtClean="0"/>
              <a:pPr/>
              <a:t>39</a:t>
            </a:fld>
            <a:endParaRPr lang="en-US"/>
          </a:p>
        </p:txBody>
      </p:sp>
    </p:spTree>
    <p:extLst>
      <p:ext uri="{BB962C8B-B14F-4D97-AF65-F5344CB8AC3E}">
        <p14:creationId xmlns:p14="http://schemas.microsoft.com/office/powerpoint/2010/main" val="1298571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CF88D965-9388-48F5-B66F-E8F4216C27BD}" type="datetimeFigureOut">
              <a:rPr lang="en-US" smtClean="0"/>
              <a:pPr/>
              <a:t>10/1/26</a:t>
            </a:fld>
            <a:endParaRPr lang="en-US"/>
          </a:p>
        </p:txBody>
      </p:sp>
      <p:sp>
        <p:nvSpPr>
          <p:cNvPr id="16" name="Slide Number Placeholder 15"/>
          <p:cNvSpPr>
            <a:spLocks noGrp="1"/>
          </p:cNvSpPr>
          <p:nvPr>
            <p:ph type="sldNum" sz="quarter" idx="11"/>
          </p:nvPr>
        </p:nvSpPr>
        <p:spPr/>
        <p:txBody>
          <a:bodyPr/>
          <a:lstStyle/>
          <a:p>
            <a:fld id="{CFFBAF10-EBCA-44EF-9856-6F982F169D49}"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CF88D965-9388-48F5-B66F-E8F4216C27BD}" type="datetimeFigureOut">
              <a:rPr lang="en-US" smtClean="0"/>
              <a:pPr/>
              <a:t>10/1/26</a:t>
            </a:fld>
            <a:endParaRPr lang="en-US"/>
          </a:p>
        </p:txBody>
      </p:sp>
      <p:sp>
        <p:nvSpPr>
          <p:cNvPr id="15" name="Slide Number Placeholder 14"/>
          <p:cNvSpPr>
            <a:spLocks noGrp="1"/>
          </p:cNvSpPr>
          <p:nvPr>
            <p:ph type="sldNum" sz="quarter" idx="15"/>
          </p:nvPr>
        </p:nvSpPr>
        <p:spPr/>
        <p:txBody>
          <a:bodyPr/>
          <a:lstStyle>
            <a:lvl1pPr algn="ctr">
              <a:defRPr/>
            </a:lvl1pPr>
          </a:lstStyle>
          <a:p>
            <a:fld id="{CFFBAF10-EBCA-44EF-9856-6F982F169D49}"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F88D965-9388-48F5-B66F-E8F4216C27BD}" type="datetimeFigureOut">
              <a:rPr lang="en-US" smtClean="0"/>
              <a:pPr/>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BAF10-EBCA-44EF-9856-6F982F169D49}"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F88D965-9388-48F5-B66F-E8F4216C27BD}" type="datetimeFigureOut">
              <a:rPr lang="en-US" smtClean="0"/>
              <a:pPr/>
              <a:t>10/1/26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FBAF10-EBCA-44EF-9856-6F982F169D49}"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CFFBAF10-EBCA-44EF-9856-6F982F169D49}"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CF88D965-9388-48F5-B66F-E8F4216C27BD}" type="datetimeFigureOut">
              <a:rPr lang="en-US" smtClean="0"/>
              <a:pPr/>
              <a:t>10/1/26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F88D965-9388-48F5-B66F-E8F4216C27BD}" type="datetimeFigureOut">
              <a:rPr lang="en-US" smtClean="0"/>
              <a:pPr/>
              <a:t>10/1/26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FBAF10-EBCA-44EF-9856-6F982F169D49}" type="slidenum">
              <a:rPr lang="en-US" smtClean="0"/>
              <a:pPr/>
              <a:t>‹#›</a:t>
            </a:fld>
            <a:endParaRPr lang="en-US"/>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88D965-9388-48F5-B66F-E8F4216C27BD}" type="datetimeFigureOut">
              <a:rPr lang="en-US" smtClean="0"/>
              <a:pPr/>
              <a:t>10/1/26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FBAF10-EBCA-44EF-9856-6F982F169D49}" type="slidenum">
              <a:rPr lang="en-US" smtClean="0"/>
              <a:pPr/>
              <a:t>‹#›</a:t>
            </a:fld>
            <a:endParaRPr lang="en-US"/>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CF88D965-9388-48F5-B66F-E8F4216C27BD}" type="datetimeFigureOut">
              <a:rPr lang="en-US" smtClean="0"/>
              <a:pPr/>
              <a:t>10/1/26</a:t>
            </a:fld>
            <a:endParaRPr lang="en-US"/>
          </a:p>
        </p:txBody>
      </p:sp>
      <p:sp>
        <p:nvSpPr>
          <p:cNvPr id="9" name="Slide Number Placeholder 8"/>
          <p:cNvSpPr>
            <a:spLocks noGrp="1"/>
          </p:cNvSpPr>
          <p:nvPr>
            <p:ph type="sldNum" sz="quarter" idx="15"/>
          </p:nvPr>
        </p:nvSpPr>
        <p:spPr/>
        <p:txBody>
          <a:bodyPr/>
          <a:lstStyle/>
          <a:p>
            <a:fld id="{CFFBAF10-EBCA-44EF-9856-6F982F169D49}"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CF88D965-9388-48F5-B66F-E8F4216C27BD}" type="datetimeFigureOut">
              <a:rPr lang="en-US" smtClean="0"/>
              <a:pPr/>
              <a:t>10/1/26</a:t>
            </a:fld>
            <a:endParaRPr lang="en-US"/>
          </a:p>
        </p:txBody>
      </p:sp>
      <p:sp>
        <p:nvSpPr>
          <p:cNvPr id="9" name="Slide Number Placeholder 8"/>
          <p:cNvSpPr>
            <a:spLocks noGrp="1"/>
          </p:cNvSpPr>
          <p:nvPr>
            <p:ph type="sldNum" sz="quarter" idx="11"/>
          </p:nvPr>
        </p:nvSpPr>
        <p:spPr/>
        <p:txBody>
          <a:bodyPr/>
          <a:lstStyle/>
          <a:p>
            <a:fld id="{CFFBAF10-EBCA-44EF-9856-6F982F169D49}"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F88D965-9388-48F5-B66F-E8F4216C27BD}" type="datetimeFigureOut">
              <a:rPr lang="en-US" smtClean="0"/>
              <a:pPr/>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BAF10-EBCA-44EF-9856-6F982F169D49}" type="slidenum">
              <a:rPr lang="en-US" smtClean="0"/>
              <a:pPr/>
              <a:t>‹#›</a:t>
            </a:fld>
            <a:endParaRPr lang="en-US"/>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F88D965-9388-48F5-B66F-E8F4216C27BD}" type="datetimeFigureOut">
              <a:rPr lang="en-US" smtClean="0"/>
              <a:pPr/>
              <a:t>10/1/26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FBAF10-EBCA-44EF-9856-6F982F169D49}" type="slidenum">
              <a:rPr lang="en-US" smtClean="0"/>
              <a:pPr/>
              <a:t>‹#›</a:t>
            </a:fld>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CF88D965-9388-48F5-B66F-E8F4216C27BD}" type="datetimeFigureOut">
              <a:rPr lang="en-US" smtClean="0"/>
              <a:pPr/>
              <a:t>10/1/26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FFBAF10-EBCA-44EF-9856-6F982F169D49}"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fade/>
  </p:transition>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6.jpeg"/><Relationship Id="rId5" Type="http://schemas.openxmlformats.org/officeDocument/2006/relationships/image" Target="../media/image5.gif"/><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8.gif"/><Relationship Id="rId5" Type="http://schemas.openxmlformats.org/officeDocument/2006/relationships/image" Target="../media/image4.gif"/><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3.jpe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12.gif"/></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600" dirty="0"/>
              <a:t>Is Where Your Heart Is</a:t>
            </a:r>
          </a:p>
          <a:p>
            <a:r>
              <a:rPr lang="en-US" sz="2400" dirty="0"/>
              <a:t>Matthew 6.19-21</a:t>
            </a:r>
          </a:p>
        </p:txBody>
      </p:sp>
      <p:sp>
        <p:nvSpPr>
          <p:cNvPr id="2" name="Title 1"/>
          <p:cNvSpPr>
            <a:spLocks noGrp="1"/>
          </p:cNvSpPr>
          <p:nvPr>
            <p:ph type="ctrTitle"/>
          </p:nvPr>
        </p:nvSpPr>
        <p:spPr/>
        <p:txBody>
          <a:bodyPr/>
          <a:lstStyle/>
          <a:p>
            <a:r>
              <a:rPr lang="en-US" sz="6000" dirty="0"/>
              <a:t>Heaven</a:t>
            </a:r>
            <a:endParaRPr lang="en-US" dirty="0"/>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1752600"/>
            <a:ext cx="6248400" cy="4419600"/>
          </a:xfrm>
          <a:effectLst>
            <a:glow rad="228600">
              <a:schemeClr val="accent3">
                <a:satMod val="175000"/>
                <a:alpha val="40000"/>
              </a:schemeClr>
            </a:glow>
          </a:effectLst>
        </p:spPr>
        <p:txBody>
          <a:bodyPr>
            <a:normAutofit/>
          </a:bodyPr>
          <a:lstStyle/>
          <a:p>
            <a:pPr marL="514350" indent="-514350">
              <a:buClr>
                <a:srgbClr val="FFFF00"/>
              </a:buClr>
              <a:buFont typeface="Wingdings" pitchFamily="2" charset="2"/>
              <a:buChar char="v"/>
            </a:pPr>
            <a:r>
              <a:rPr lang="en-US" sz="3200" dirty="0">
                <a:effectLst>
                  <a:glow rad="228600">
                    <a:schemeClr val="accent2">
                      <a:satMod val="175000"/>
                      <a:alpha val="40000"/>
                    </a:schemeClr>
                  </a:glow>
                </a:effectLst>
              </a:rPr>
              <a:t>The Heavens</a:t>
            </a:r>
            <a:r>
              <a:rPr lang="en-US" sz="3200" dirty="0"/>
              <a:t>: The spatial </a:t>
            </a:r>
            <a:r>
              <a:rPr lang="en-US" sz="3200" i="1" dirty="0"/>
              <a:t>and </a:t>
            </a:r>
            <a:r>
              <a:rPr lang="en-US" sz="3200" dirty="0"/>
              <a:t>spiritual realms that include:</a:t>
            </a:r>
          </a:p>
          <a:p>
            <a:pPr marL="514350" indent="-914400">
              <a:buNone/>
            </a:pPr>
            <a:r>
              <a:rPr lang="en-US" sz="3200" dirty="0"/>
              <a:t>	1.	The</a:t>
            </a:r>
            <a:r>
              <a:rPr lang="en-US" sz="3200" dirty="0">
                <a:effectLst>
                  <a:glow rad="139700">
                    <a:schemeClr val="accent2">
                      <a:satMod val="175000"/>
                      <a:alpha val="40000"/>
                    </a:schemeClr>
                  </a:glow>
                </a:effectLst>
              </a:rPr>
              <a:t> </a:t>
            </a:r>
            <a:r>
              <a:rPr lang="en-US" sz="3200" dirty="0">
                <a:effectLst>
                  <a:glow rad="228600">
                    <a:schemeClr val="accent2">
                      <a:satMod val="175000"/>
                      <a:alpha val="40000"/>
                    </a:schemeClr>
                  </a:glow>
                </a:effectLst>
              </a:rPr>
              <a:t>material</a:t>
            </a:r>
            <a:r>
              <a:rPr lang="en-US" sz="3200" dirty="0">
                <a:effectLst>
                  <a:glow rad="139700">
                    <a:schemeClr val="accent2">
                      <a:satMod val="175000"/>
                      <a:alpha val="40000"/>
                    </a:schemeClr>
                  </a:glow>
                </a:effectLst>
              </a:rPr>
              <a:t> </a:t>
            </a:r>
            <a:r>
              <a:rPr lang="en-US" sz="3200" dirty="0"/>
              <a:t>heavens: our atmosphere and outer space,</a:t>
            </a:r>
          </a:p>
          <a:p>
            <a:pPr marL="514350" indent="-914400">
              <a:buNone/>
            </a:pPr>
            <a:r>
              <a:rPr lang="en-US" sz="3200" dirty="0"/>
              <a:t>	2.	The</a:t>
            </a:r>
            <a:r>
              <a:rPr lang="en-US" sz="3200" dirty="0">
                <a:effectLst>
                  <a:glow rad="228600">
                    <a:schemeClr val="accent2">
                      <a:satMod val="175000"/>
                      <a:alpha val="40000"/>
                    </a:schemeClr>
                  </a:glow>
                </a:effectLst>
              </a:rPr>
              <a:t> superior</a:t>
            </a:r>
            <a:r>
              <a:rPr lang="en-US" sz="3200" dirty="0"/>
              <a:t> heavens: which include the domain of evil spirits, and the abode of angels and God.</a:t>
            </a:r>
          </a:p>
          <a:p>
            <a:pPr>
              <a:buNone/>
            </a:pPr>
            <a:endParaRPr lang="en-US" sz="3200" dirty="0"/>
          </a:p>
        </p:txBody>
      </p:sp>
      <p:sp>
        <p:nvSpPr>
          <p:cNvPr id="4" name="Title 3"/>
          <p:cNvSpPr>
            <a:spLocks noGrp="1"/>
          </p:cNvSpPr>
          <p:nvPr>
            <p:ph type="title"/>
          </p:nvPr>
        </p:nvSpPr>
        <p:spPr/>
        <p:txBody>
          <a:bodyPr>
            <a:normAutofit/>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
        <p:nvSpPr>
          <p:cNvPr id="11" name="Rectangle 10"/>
          <p:cNvSpPr/>
          <p:nvPr/>
        </p:nvSpPr>
        <p:spPr>
          <a:xfrm>
            <a:off x="1730623" y="685800"/>
            <a:ext cx="3937809" cy="923330"/>
          </a:xfrm>
          <a:prstGeom prst="rect">
            <a:avLst/>
          </a:prstGeom>
          <a:noFill/>
        </p:spPr>
        <p:txBody>
          <a:bodyPr wrap="none" lIns="91440" tIns="45720" rIns="91440" bIns="45720">
            <a:spAutoFit/>
          </a:bodyPr>
          <a:lstStyle/>
          <a:p>
            <a:pPr algn="ctr"/>
            <a:r>
              <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Definitions</a:t>
            </a: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
        <p:nvSpPr>
          <p:cNvPr id="13" name="Oval 12"/>
          <p:cNvSpPr/>
          <p:nvPr/>
        </p:nvSpPr>
        <p:spPr>
          <a:xfrm>
            <a:off x="1219200" y="1524000"/>
            <a:ext cx="4876800" cy="4876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438400" y="2743200"/>
            <a:ext cx="2438400" cy="2438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earth-from-space-africa.gif"/>
          <p:cNvPicPr>
            <a:picLocks noGrp="1" noChangeAspect="1"/>
          </p:cNvPicPr>
          <p:nvPr>
            <p:ph sz="quarter" idx="1"/>
          </p:nvPr>
        </p:nvPicPr>
        <p:blipFill>
          <a:blip r:embed="rId4" cstate="print"/>
          <a:stretch>
            <a:fillRect/>
          </a:stretch>
        </p:blipFill>
        <p:spPr>
          <a:xfrm>
            <a:off x="2895600" y="3200400"/>
            <a:ext cx="1562100" cy="1562100"/>
          </a:xfrm>
        </p:spPr>
      </p:pic>
      <p:pic>
        <p:nvPicPr>
          <p:cNvPr id="1028" name="Picture 4" descr="C:\Documents and Settings\Valued Customer\Local Settings\Temporary Internet Files\Content.IE5\YGOBYT7D\MM900236249[1].gif"/>
          <p:cNvPicPr>
            <a:picLocks noChangeAspect="1" noChangeArrowheads="1" noCrop="1"/>
          </p:cNvPicPr>
          <p:nvPr/>
        </p:nvPicPr>
        <p:blipFill>
          <a:blip r:embed="rId5" cstate="print"/>
          <a:srcRect/>
          <a:stretch>
            <a:fillRect/>
          </a:stretch>
        </p:blipFill>
        <p:spPr bwMode="auto">
          <a:xfrm>
            <a:off x="3581400" y="2895600"/>
            <a:ext cx="613317" cy="314325"/>
          </a:xfrm>
          <a:prstGeom prst="rect">
            <a:avLst/>
          </a:prstGeom>
          <a:noFill/>
        </p:spPr>
      </p:pic>
      <p:sp>
        <p:nvSpPr>
          <p:cNvPr id="15" name="TextBox 14"/>
          <p:cNvSpPr txBox="1"/>
          <p:nvPr/>
        </p:nvSpPr>
        <p:spPr>
          <a:xfrm>
            <a:off x="2819400" y="4648200"/>
            <a:ext cx="1752600" cy="369332"/>
          </a:xfrm>
          <a:prstGeom prst="rect">
            <a:avLst/>
          </a:prstGeom>
          <a:noFill/>
        </p:spPr>
        <p:txBody>
          <a:bodyPr wrap="square" rtlCol="0">
            <a:spAutoFit/>
          </a:bodyPr>
          <a:lstStyle/>
          <a:p>
            <a:pPr algn="ctr"/>
            <a:r>
              <a:rPr lang="en-US" dirty="0">
                <a:solidFill>
                  <a:srgbClr val="7030A0"/>
                </a:solidFill>
              </a:rPr>
              <a:t>Atmosphere</a:t>
            </a:r>
          </a:p>
        </p:txBody>
      </p:sp>
      <p:sp>
        <p:nvSpPr>
          <p:cNvPr id="16" name="TextBox 15"/>
          <p:cNvSpPr txBox="1"/>
          <p:nvPr/>
        </p:nvSpPr>
        <p:spPr>
          <a:xfrm>
            <a:off x="2590800" y="5410200"/>
            <a:ext cx="2133600" cy="461665"/>
          </a:xfrm>
          <a:prstGeom prst="rect">
            <a:avLst/>
          </a:prstGeom>
          <a:noFill/>
        </p:spPr>
        <p:txBody>
          <a:bodyPr wrap="square" rtlCol="0">
            <a:spAutoFit/>
          </a:bodyPr>
          <a:lstStyle/>
          <a:p>
            <a:pPr algn="ctr"/>
            <a:r>
              <a:rPr lang="en-US" sz="2400" dirty="0"/>
              <a:t>Outer Space</a:t>
            </a:r>
          </a:p>
        </p:txBody>
      </p:sp>
      <p:pic>
        <p:nvPicPr>
          <p:cNvPr id="1033" name="Picture 9" descr="C:\Documents and Settings\Valued Customer\Local Settings\Temporary Internet Files\Content.IE5\YGOBYT7D\MP900433076[1].jpg"/>
          <p:cNvPicPr>
            <a:picLocks noChangeAspect="1" noChangeArrowheads="1"/>
          </p:cNvPicPr>
          <p:nvPr/>
        </p:nvPicPr>
        <p:blipFill>
          <a:blip r:embed="rId6" cstate="print"/>
          <a:srcRect/>
          <a:stretch>
            <a:fillRect/>
          </a:stretch>
        </p:blipFill>
        <p:spPr bwMode="auto">
          <a:xfrm>
            <a:off x="1981200" y="2438400"/>
            <a:ext cx="609600" cy="609600"/>
          </a:xfrm>
          <a:prstGeom prst="rect">
            <a:avLst/>
          </a:prstGeom>
          <a:noFill/>
        </p:spPr>
      </p:pic>
      <p:sp>
        <p:nvSpPr>
          <p:cNvPr id="23" name="5-Point Star 22"/>
          <p:cNvSpPr/>
          <p:nvPr/>
        </p:nvSpPr>
        <p:spPr>
          <a:xfrm flipV="1">
            <a:off x="5410200" y="2971800"/>
            <a:ext cx="76200" cy="76200"/>
          </a:xfrm>
          <a:prstGeom prst="star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5-Point Star 23"/>
          <p:cNvSpPr/>
          <p:nvPr/>
        </p:nvSpPr>
        <p:spPr>
          <a:xfrm flipV="1">
            <a:off x="5105400" y="4191000"/>
            <a:ext cx="76200" cy="76200"/>
          </a:xfrm>
          <a:prstGeom prst="star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5-Point Star 24"/>
          <p:cNvSpPr/>
          <p:nvPr/>
        </p:nvSpPr>
        <p:spPr>
          <a:xfrm flipV="1">
            <a:off x="3276600" y="2133600"/>
            <a:ext cx="76200" cy="76200"/>
          </a:xfrm>
          <a:prstGeom prst="star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5-Point Star 25"/>
          <p:cNvSpPr/>
          <p:nvPr/>
        </p:nvSpPr>
        <p:spPr>
          <a:xfrm flipV="1">
            <a:off x="2667000" y="2133600"/>
            <a:ext cx="76200" cy="76200"/>
          </a:xfrm>
          <a:prstGeom prst="star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5-Point Star 26"/>
          <p:cNvSpPr/>
          <p:nvPr/>
        </p:nvSpPr>
        <p:spPr>
          <a:xfrm flipV="1">
            <a:off x="1981200" y="3657600"/>
            <a:ext cx="76200" cy="76200"/>
          </a:xfrm>
          <a:prstGeom prst="star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5-Point Star 27"/>
          <p:cNvSpPr/>
          <p:nvPr/>
        </p:nvSpPr>
        <p:spPr>
          <a:xfrm flipV="1">
            <a:off x="4724400" y="2667000"/>
            <a:ext cx="76200" cy="76200"/>
          </a:xfrm>
          <a:prstGeom prst="star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5-Point Star 28"/>
          <p:cNvSpPr/>
          <p:nvPr/>
        </p:nvSpPr>
        <p:spPr>
          <a:xfrm flipV="1">
            <a:off x="5181600" y="3048000"/>
            <a:ext cx="76200" cy="76200"/>
          </a:xfrm>
          <a:prstGeom prst="star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330323" y="685800"/>
            <a:ext cx="4738413" cy="923330"/>
          </a:xfrm>
          <a:prstGeom prst="rect">
            <a:avLst/>
          </a:prstGeom>
          <a:noFill/>
        </p:spPr>
        <p:txBody>
          <a:bodyPr wrap="none" lIns="91440" tIns="45720" rIns="91440" bIns="45720">
            <a:spAutoFit/>
          </a:bodyPr>
          <a:lstStyle/>
          <a:p>
            <a:pPr algn="ctr"/>
            <a:r>
              <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Heavens 1</a:t>
            </a: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p:cNvSpPr/>
          <p:nvPr/>
        </p:nvSpPr>
        <p:spPr>
          <a:xfrm>
            <a:off x="1219200" y="1524000"/>
            <a:ext cx="4876800" cy="4876800"/>
          </a:xfrm>
          <a:prstGeom prst="ellipse">
            <a:avLst/>
          </a:prstGeom>
          <a:gradFill flip="none" rotWithShape="1">
            <a:gsLst>
              <a:gs pos="0">
                <a:schemeClr val="bg1">
                  <a:tint val="66000"/>
                  <a:satMod val="160000"/>
                </a:schemeClr>
              </a:gs>
              <a:gs pos="50000">
                <a:schemeClr val="bg1">
                  <a:tint val="44500"/>
                  <a:satMod val="160000"/>
                </a:schemeClr>
              </a:gs>
              <a:gs pos="100000">
                <a:schemeClr val="bg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2438400" y="2743200"/>
            <a:ext cx="2568512" cy="2438400"/>
            <a:chOff x="2438400" y="2743200"/>
            <a:chExt cx="2568512" cy="2438400"/>
          </a:xfrm>
        </p:grpSpPr>
        <p:grpSp>
          <p:nvGrpSpPr>
            <p:cNvPr id="21" name="Group 20"/>
            <p:cNvGrpSpPr/>
            <p:nvPr/>
          </p:nvGrpSpPr>
          <p:grpSpPr>
            <a:xfrm>
              <a:off x="2438400" y="2743200"/>
              <a:ext cx="2568512" cy="2438400"/>
              <a:chOff x="2438400" y="2743200"/>
              <a:chExt cx="2568512" cy="2438400"/>
            </a:xfrm>
          </p:grpSpPr>
          <p:sp>
            <p:nvSpPr>
              <p:cNvPr id="12" name="Oval 11"/>
              <p:cNvSpPr/>
              <p:nvPr/>
            </p:nvSpPr>
            <p:spPr>
              <a:xfrm>
                <a:off x="2438400" y="2743200"/>
                <a:ext cx="2438400" cy="2438400"/>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30" descr="devil 2.gif"/>
              <p:cNvPicPr>
                <a:picLocks noChangeAspect="1"/>
              </p:cNvPicPr>
              <p:nvPr/>
            </p:nvPicPr>
            <p:blipFill>
              <a:blip r:embed="rId3" cstate="print"/>
              <a:stretch>
                <a:fillRect/>
              </a:stretch>
            </p:blipFill>
            <p:spPr>
              <a:xfrm flipH="1">
                <a:off x="4114800" y="3352800"/>
                <a:ext cx="892112" cy="800100"/>
              </a:xfrm>
              <a:prstGeom prst="rect">
                <a:avLst/>
              </a:prstGeom>
            </p:spPr>
          </p:pic>
        </p:grpSp>
        <p:sp>
          <p:nvSpPr>
            <p:cNvPr id="18" name="TextBox 17"/>
            <p:cNvSpPr txBox="1"/>
            <p:nvPr/>
          </p:nvSpPr>
          <p:spPr>
            <a:xfrm>
              <a:off x="2743200" y="2895600"/>
              <a:ext cx="1828800" cy="338554"/>
            </a:xfrm>
            <a:prstGeom prst="rect">
              <a:avLst/>
            </a:prstGeom>
            <a:noFill/>
          </p:spPr>
          <p:txBody>
            <a:bodyPr wrap="square" rtlCol="0">
              <a:spAutoFit/>
            </a:bodyPr>
            <a:lstStyle/>
            <a:p>
              <a:pPr algn="ctr"/>
              <a:r>
                <a:rPr lang="en-US" sz="1600" dirty="0">
                  <a:solidFill>
                    <a:srgbClr val="FF0000"/>
                  </a:solidFill>
                </a:rPr>
                <a:t>Power Of</a:t>
              </a:r>
            </a:p>
          </p:txBody>
        </p:sp>
        <p:sp>
          <p:nvSpPr>
            <p:cNvPr id="19" name="TextBox 18"/>
            <p:cNvSpPr txBox="1"/>
            <p:nvPr/>
          </p:nvSpPr>
          <p:spPr>
            <a:xfrm>
              <a:off x="2743200" y="4724400"/>
              <a:ext cx="1828800" cy="369332"/>
            </a:xfrm>
            <a:prstGeom prst="rect">
              <a:avLst/>
            </a:prstGeom>
            <a:noFill/>
          </p:spPr>
          <p:txBody>
            <a:bodyPr wrap="square" rtlCol="0">
              <a:spAutoFit/>
            </a:bodyPr>
            <a:lstStyle/>
            <a:p>
              <a:pPr algn="ctr"/>
              <a:r>
                <a:rPr lang="en-US" dirty="0">
                  <a:solidFill>
                    <a:srgbClr val="FF0000"/>
                  </a:solidFill>
                </a:rPr>
                <a:t>The Air</a:t>
              </a:r>
            </a:p>
          </p:txBody>
        </p:sp>
      </p:gr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4" cstate="print"/>
          <a:srcRect/>
          <a:stretch>
            <a:fillRect/>
          </a:stretch>
        </p:blipFill>
        <p:spPr bwMode="auto">
          <a:xfrm>
            <a:off x="7010400" y="1600200"/>
            <a:ext cx="1627632" cy="2438400"/>
          </a:xfrm>
          <a:prstGeom prst="rect">
            <a:avLst/>
          </a:prstGeom>
          <a:noFill/>
        </p:spPr>
      </p:pic>
      <p:pic>
        <p:nvPicPr>
          <p:cNvPr id="10" name="Content Placeholder 9" descr="earth-from-space-africa.gif"/>
          <p:cNvPicPr>
            <a:picLocks noGrp="1" noChangeAspect="1"/>
          </p:cNvPicPr>
          <p:nvPr>
            <p:ph sz="quarter" idx="1"/>
          </p:nvPr>
        </p:nvPicPr>
        <p:blipFill>
          <a:blip r:embed="rId5" cstate="print"/>
          <a:stretch>
            <a:fillRect/>
          </a:stretch>
        </p:blipFill>
        <p:spPr>
          <a:xfrm>
            <a:off x="2895600" y="3200400"/>
            <a:ext cx="1562100" cy="1562100"/>
          </a:xfrm>
        </p:spPr>
      </p:pic>
      <p:sp>
        <p:nvSpPr>
          <p:cNvPr id="16" name="TextBox 15"/>
          <p:cNvSpPr txBox="1"/>
          <p:nvPr/>
        </p:nvSpPr>
        <p:spPr>
          <a:xfrm>
            <a:off x="2590800" y="5334000"/>
            <a:ext cx="2133600" cy="830997"/>
          </a:xfrm>
          <a:prstGeom prst="rect">
            <a:avLst/>
          </a:prstGeom>
          <a:noFill/>
        </p:spPr>
        <p:txBody>
          <a:bodyPr wrap="square" rtlCol="0">
            <a:spAutoFit/>
          </a:bodyPr>
          <a:lstStyle/>
          <a:p>
            <a:pPr algn="ctr"/>
            <a:r>
              <a:rPr lang="en-US" sz="2400" dirty="0"/>
              <a:t>Highest Heavens</a:t>
            </a:r>
          </a:p>
        </p:txBody>
      </p:sp>
      <p:sp>
        <p:nvSpPr>
          <p:cNvPr id="32" name="Rectangle 31"/>
          <p:cNvSpPr/>
          <p:nvPr/>
        </p:nvSpPr>
        <p:spPr>
          <a:xfrm>
            <a:off x="1289447" y="685800"/>
            <a:ext cx="4820166" cy="923330"/>
          </a:xfrm>
          <a:prstGeom prst="rect">
            <a:avLst/>
          </a:prstGeom>
          <a:noFill/>
        </p:spPr>
        <p:txBody>
          <a:bodyPr wrap="none" lIns="91440" tIns="45720" rIns="91440" bIns="45720">
            <a:spAutoFit/>
          </a:bodyPr>
          <a:lstStyle/>
          <a:p>
            <a:pPr algn="ctr"/>
            <a:r>
              <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Heavens 2</a:t>
            </a:r>
          </a:p>
        </p:txBody>
      </p:sp>
      <p:pic>
        <p:nvPicPr>
          <p:cNvPr id="20" name="Picture 2" descr="C:\Documents and Settings\Valued Customer\Local Settings\Temporary Internet Files\Content.IE5\PNYQ87RD\MM900336618[1].gif"/>
          <p:cNvPicPr>
            <a:picLocks noChangeAspect="1" noChangeArrowheads="1" noCrop="1"/>
          </p:cNvPicPr>
          <p:nvPr/>
        </p:nvPicPr>
        <p:blipFill>
          <a:blip r:embed="rId6" cstate="print"/>
          <a:srcRect/>
          <a:stretch>
            <a:fillRect/>
          </a:stretch>
        </p:blipFill>
        <p:spPr bwMode="auto">
          <a:xfrm>
            <a:off x="1828800" y="2438400"/>
            <a:ext cx="952500" cy="723900"/>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from="(-#ppt_w/2)" to="(#ppt_x)" calcmode="lin" valueType="num">
                                      <p:cBhvr>
                                        <p:cTn id="7" dur="600" fill="hold">
                                          <p:stCondLst>
                                            <p:cond delay="0"/>
                                          </p:stCondLst>
                                        </p:cTn>
                                        <p:tgtEl>
                                          <p:spTgt spid="20"/>
                                        </p:tgtEl>
                                        <p:attrNameLst>
                                          <p:attrName>ppt_x</p:attrName>
                                        </p:attrNameLst>
                                      </p:cBhvr>
                                    </p:anim>
                                    <p:anim from="0" to="-1.0" calcmode="lin" valueType="num">
                                      <p:cBhvr>
                                        <p:cTn id="8" dur="200" decel="50000" autoRev="1" fill="hold">
                                          <p:stCondLst>
                                            <p:cond delay="600"/>
                                          </p:stCondLst>
                                        </p:cTn>
                                        <p:tgtEl>
                                          <p:spTgt spid="20"/>
                                        </p:tgtEl>
                                        <p:attrNameLst>
                                          <p:attrName>xshear</p:attrName>
                                        </p:attrNameLst>
                                      </p:cBhvr>
                                    </p:anim>
                                    <p:animScale>
                                      <p:cBhvr>
                                        <p:cTn id="9" dur="200" decel="100000" autoRev="1" fill="hold">
                                          <p:stCondLst>
                                            <p:cond delay="600"/>
                                          </p:stCondLst>
                                        </p:cTn>
                                        <p:tgtEl>
                                          <p:spTgt spid="20"/>
                                        </p:tgtEl>
                                      </p:cBhvr>
                                      <p:from x="100000" y="100000"/>
                                      <p:to x="80000" y="100000"/>
                                    </p:animScale>
                                    <p:anim by="(#ppt_h/3+#ppt_w*0.1)" calcmode="lin" valueType="num">
                                      <p:cBhvr additive="sum">
                                        <p:cTn id="10" dur="200" decel="100000" autoRev="1" fill="hold">
                                          <p:stCondLst>
                                            <p:cond delay="600"/>
                                          </p:stCondLst>
                                        </p:cTn>
                                        <p:tgtEl>
                                          <p:spTgt spid="20"/>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22"/>
                                        </p:tgtEl>
                                        <p:attrNameLst>
                                          <p:attrName>style.visibility</p:attrName>
                                        </p:attrNameLst>
                                      </p:cBhvr>
                                      <p:to>
                                        <p:strVal val="visible"/>
                                      </p:to>
                                    </p:set>
                                    <p:anim calcmode="lin" valueType="num">
                                      <p:cBhvr>
                                        <p:cTn id="15" dur="1000" fill="hold"/>
                                        <p:tgtEl>
                                          <p:spTgt spid="22"/>
                                        </p:tgtEl>
                                        <p:attrNameLst>
                                          <p:attrName>ppt_w</p:attrName>
                                        </p:attrNameLst>
                                      </p:cBhvr>
                                      <p:tavLst>
                                        <p:tav tm="0">
                                          <p:val>
                                            <p:fltVal val="0"/>
                                          </p:val>
                                        </p:tav>
                                        <p:tav tm="100000">
                                          <p:val>
                                            <p:strVal val="#ppt_w"/>
                                          </p:val>
                                        </p:tav>
                                      </p:tavLst>
                                    </p:anim>
                                    <p:anim calcmode="lin" valueType="num">
                                      <p:cBhvr>
                                        <p:cTn id="16" dur="1000" fill="hold"/>
                                        <p:tgtEl>
                                          <p:spTgt spid="22"/>
                                        </p:tgtEl>
                                        <p:attrNameLst>
                                          <p:attrName>ppt_h</p:attrName>
                                        </p:attrNameLst>
                                      </p:cBhvr>
                                      <p:tavLst>
                                        <p:tav tm="0">
                                          <p:val>
                                            <p:fltVal val="0"/>
                                          </p:val>
                                        </p:tav>
                                        <p:tav tm="100000">
                                          <p:val>
                                            <p:strVal val="#ppt_h"/>
                                          </p:val>
                                        </p:tav>
                                      </p:tavLst>
                                    </p:anim>
                                    <p:anim calcmode="lin" valueType="num">
                                      <p:cBhvr>
                                        <p:cTn id="17" dur="1000" fill="hold"/>
                                        <p:tgtEl>
                                          <p:spTgt spid="22"/>
                                        </p:tgtEl>
                                        <p:attrNameLst>
                                          <p:attrName>style.rotation</p:attrName>
                                        </p:attrNameLst>
                                      </p:cBhvr>
                                      <p:tavLst>
                                        <p:tav tm="0">
                                          <p:val>
                                            <p:fltVal val="90"/>
                                          </p:val>
                                        </p:tav>
                                        <p:tav tm="100000">
                                          <p:val>
                                            <p:fltVal val="0"/>
                                          </p:val>
                                        </p:tav>
                                      </p:tavLst>
                                    </p:anim>
                                    <p:animEffect transition="in" filter="fade">
                                      <p:cBhvr>
                                        <p:cTn id="1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1752600"/>
            <a:ext cx="6248400" cy="4419600"/>
          </a:xfrm>
          <a:effectLst>
            <a:glow rad="228600">
              <a:schemeClr val="accent3">
                <a:satMod val="175000"/>
                <a:alpha val="40000"/>
              </a:schemeClr>
            </a:glow>
          </a:effectLst>
        </p:spPr>
        <p:txBody>
          <a:bodyPr>
            <a:normAutofit/>
          </a:bodyPr>
          <a:lstStyle/>
          <a:p>
            <a:pPr marL="514350" indent="-514350">
              <a:buClr>
                <a:srgbClr val="FFFF00"/>
              </a:buClr>
              <a:buFont typeface="Wingdings" pitchFamily="2" charset="2"/>
              <a:buChar char="v"/>
            </a:pPr>
            <a:r>
              <a:rPr lang="en-US" sz="3200" dirty="0">
                <a:effectLst>
                  <a:glow rad="228600">
                    <a:schemeClr val="accent2">
                      <a:satMod val="175000"/>
                      <a:alpha val="40000"/>
                    </a:schemeClr>
                  </a:glow>
                </a:effectLst>
              </a:rPr>
              <a:t>Paradise</a:t>
            </a:r>
            <a:r>
              <a:rPr lang="en-US" sz="3200" dirty="0"/>
              <a:t>: </a:t>
            </a:r>
            <a:r>
              <a:rPr lang="en-US" sz="3200" b="1" dirty="0"/>
              <a:t>The Garden of God </a:t>
            </a:r>
            <a:r>
              <a:rPr lang="en-US" sz="3200" dirty="0"/>
              <a:t>in the heavenly city, where Jesus met with the thief who died with Him (Luke 23.43). </a:t>
            </a:r>
          </a:p>
          <a:p>
            <a:pPr marL="514350" indent="-514350">
              <a:buClr>
                <a:srgbClr val="FFFF00"/>
              </a:buClr>
              <a:buFont typeface="Wingdings" pitchFamily="2" charset="2"/>
              <a:buChar char="v"/>
            </a:pPr>
            <a:r>
              <a:rPr lang="en-US" sz="3200" dirty="0"/>
              <a:t>The apostle Paul visited this garden in a vision (2Cor 12.4), and all the redeemed will enjoy its fruit in the future (Rev 2.7).</a:t>
            </a:r>
          </a:p>
          <a:p>
            <a:pPr>
              <a:buNone/>
            </a:pPr>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
        <p:nvSpPr>
          <p:cNvPr id="11" name="Rectangle 10"/>
          <p:cNvSpPr/>
          <p:nvPr/>
        </p:nvSpPr>
        <p:spPr>
          <a:xfrm>
            <a:off x="1730623" y="685800"/>
            <a:ext cx="3937809" cy="923330"/>
          </a:xfrm>
          <a:prstGeom prst="rect">
            <a:avLst/>
          </a:prstGeom>
          <a:noFill/>
        </p:spPr>
        <p:txBody>
          <a:bodyPr wrap="none" lIns="91440" tIns="45720" rIns="91440" bIns="45720">
            <a:spAutoFit/>
          </a:bodyPr>
          <a:lstStyle/>
          <a:p>
            <a:pPr algn="ctr"/>
            <a:r>
              <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Definitions</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8AC30-DC80-D633-A292-1DD89AB4F1A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05F136-2D69-B1C4-74E6-A0076FA603C3}"/>
              </a:ext>
            </a:extLst>
          </p:cNvPr>
          <p:cNvSpPr>
            <a:spLocks noGrp="1"/>
          </p:cNvSpPr>
          <p:nvPr>
            <p:ph sz="quarter" idx="1"/>
          </p:nvPr>
        </p:nvSpPr>
        <p:spPr>
          <a:xfrm>
            <a:off x="457200" y="1752600"/>
            <a:ext cx="6248400" cy="4419600"/>
          </a:xfrm>
          <a:effectLst>
            <a:glow rad="228600">
              <a:schemeClr val="accent3">
                <a:satMod val="175000"/>
                <a:alpha val="40000"/>
              </a:schemeClr>
            </a:glow>
          </a:effectLst>
        </p:spPr>
        <p:txBody>
          <a:bodyPr>
            <a:normAutofit/>
          </a:bodyPr>
          <a:lstStyle/>
          <a:p>
            <a:pPr marL="514350" indent="-514350">
              <a:buClr>
                <a:srgbClr val="FFFF00"/>
              </a:buClr>
              <a:buFont typeface="Wingdings" pitchFamily="2" charset="2"/>
              <a:buChar char="v"/>
            </a:pPr>
            <a:r>
              <a:rPr lang="en-US" sz="3200" dirty="0">
                <a:effectLst>
                  <a:glow rad="228600">
                    <a:schemeClr val="accent2">
                      <a:satMod val="175000"/>
                      <a:alpha val="40000"/>
                    </a:schemeClr>
                  </a:glow>
                </a:effectLst>
              </a:rPr>
              <a:t>Paradise</a:t>
            </a:r>
            <a:r>
              <a:rPr lang="en-US" sz="3200" dirty="0"/>
              <a:t>: </a:t>
            </a:r>
            <a:r>
              <a:rPr lang="en-US" sz="3200" b="1" dirty="0"/>
              <a:t>The Garden of God </a:t>
            </a:r>
            <a:r>
              <a:rPr lang="en-US" sz="3200" dirty="0"/>
              <a:t>after which Adam’s home in Eden was modeled. </a:t>
            </a:r>
          </a:p>
          <a:p>
            <a:pPr marL="514350" indent="-514350">
              <a:buClr>
                <a:srgbClr val="FFFF00"/>
              </a:buClr>
              <a:buFont typeface="Wingdings" pitchFamily="2" charset="2"/>
              <a:buChar char="v"/>
            </a:pPr>
            <a:r>
              <a:rPr lang="en-US" sz="3200" dirty="0"/>
              <a:t>After Christ’s return, the restored land of Israel will reflect this heavenly Paradise (Isaiah 51.3). </a:t>
            </a:r>
          </a:p>
          <a:p>
            <a:pPr>
              <a:buNone/>
            </a:pPr>
            <a:endParaRPr lang="en-US" sz="3200" dirty="0"/>
          </a:p>
        </p:txBody>
      </p:sp>
      <p:sp>
        <p:nvSpPr>
          <p:cNvPr id="4" name="Title 3">
            <a:extLst>
              <a:ext uri="{FF2B5EF4-FFF2-40B4-BE49-F238E27FC236}">
                <a16:creationId xmlns:a16="http://schemas.microsoft.com/office/drawing/2014/main" id="{62CBA25F-F3AE-78B5-D1A9-6B0F430352BE}"/>
              </a:ext>
            </a:extLst>
          </p:cNvPr>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a:extLst>
              <a:ext uri="{FF2B5EF4-FFF2-40B4-BE49-F238E27FC236}">
                <a16:creationId xmlns:a16="http://schemas.microsoft.com/office/drawing/2014/main" id="{CE464B64-4732-C193-306C-9610B16B93EF}"/>
              </a:ext>
            </a:extLst>
          </p:cNvPr>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
        <p:nvSpPr>
          <p:cNvPr id="11" name="Rectangle 10">
            <a:extLst>
              <a:ext uri="{FF2B5EF4-FFF2-40B4-BE49-F238E27FC236}">
                <a16:creationId xmlns:a16="http://schemas.microsoft.com/office/drawing/2014/main" id="{33A05C5E-460A-D003-A08F-24BD36AD2877}"/>
              </a:ext>
            </a:extLst>
          </p:cNvPr>
          <p:cNvSpPr/>
          <p:nvPr/>
        </p:nvSpPr>
        <p:spPr>
          <a:xfrm>
            <a:off x="1730623" y="685800"/>
            <a:ext cx="3937809" cy="923330"/>
          </a:xfrm>
          <a:prstGeom prst="rect">
            <a:avLst/>
          </a:prstGeom>
          <a:noFill/>
        </p:spPr>
        <p:txBody>
          <a:bodyPr wrap="none" lIns="91440" tIns="45720" rIns="91440" bIns="45720">
            <a:spAutoFit/>
          </a:bodyPr>
          <a:lstStyle/>
          <a:p>
            <a:pPr algn="ctr"/>
            <a:r>
              <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Definitions</a:t>
            </a:r>
          </a:p>
        </p:txBody>
      </p:sp>
    </p:spTree>
    <p:extLst>
      <p:ext uri="{BB962C8B-B14F-4D97-AF65-F5344CB8AC3E}">
        <p14:creationId xmlns:p14="http://schemas.microsoft.com/office/powerpoint/2010/main" val="4145082880"/>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1752600"/>
            <a:ext cx="6248400" cy="4419600"/>
          </a:xfrm>
          <a:effectLst>
            <a:glow rad="228600">
              <a:schemeClr val="accent3">
                <a:satMod val="175000"/>
                <a:alpha val="40000"/>
              </a:schemeClr>
            </a:glow>
          </a:effectLst>
        </p:spPr>
        <p:txBody>
          <a:bodyPr>
            <a:normAutofit fontScale="92500"/>
          </a:bodyPr>
          <a:lstStyle/>
          <a:p>
            <a:pPr marL="514350" indent="-514350">
              <a:buClr>
                <a:srgbClr val="FFFF00"/>
              </a:buClr>
              <a:buFont typeface="Wingdings" pitchFamily="2" charset="2"/>
              <a:buChar char="v"/>
            </a:pPr>
            <a:r>
              <a:rPr lang="en-US" sz="3200" dirty="0">
                <a:effectLst>
                  <a:glow rad="228600">
                    <a:schemeClr val="accent2">
                      <a:satMod val="175000"/>
                      <a:alpha val="40000"/>
                    </a:schemeClr>
                  </a:glow>
                </a:effectLst>
              </a:rPr>
              <a:t>The Highest Heaven</a:t>
            </a:r>
            <a:r>
              <a:rPr lang="en-US" sz="3200" dirty="0"/>
              <a:t>: Also called the Third Heaven, is the present abode of God, the place of His throne, and the location of Paradise. This is where Jesus currently sits and where believers go when their bodies die. </a:t>
            </a:r>
            <a:r>
              <a:rPr lang="en-US" sz="3200" dirty="0">
                <a:effectLst>
                  <a:glow rad="228600">
                    <a:schemeClr val="accent2">
                      <a:satMod val="175000"/>
                      <a:alpha val="40000"/>
                    </a:schemeClr>
                  </a:glow>
                </a:effectLst>
              </a:rPr>
              <a:t>It’s the nature of this Heaven that we’ll focus on today.</a:t>
            </a:r>
          </a:p>
          <a:p>
            <a:pPr>
              <a:buNone/>
            </a:pPr>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
        <p:nvSpPr>
          <p:cNvPr id="11" name="Rectangle 10"/>
          <p:cNvSpPr/>
          <p:nvPr/>
        </p:nvSpPr>
        <p:spPr>
          <a:xfrm>
            <a:off x="1730623" y="685800"/>
            <a:ext cx="3937809" cy="923330"/>
          </a:xfrm>
          <a:prstGeom prst="rect">
            <a:avLst/>
          </a:prstGeom>
          <a:noFill/>
        </p:spPr>
        <p:txBody>
          <a:bodyPr wrap="none" lIns="91440" tIns="45720" rIns="91440" bIns="45720">
            <a:spAutoFit/>
          </a:bodyPr>
          <a:lstStyle/>
          <a:p>
            <a:pPr algn="ctr"/>
            <a:r>
              <a:rPr lang="en-US" sz="54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Definitions</a:t>
            </a: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marL="457200" indent="-457200">
              <a:spcAft>
                <a:spcPts val="2400"/>
              </a:spcAft>
              <a:buClr>
                <a:srgbClr val="FFFF00"/>
              </a:buClr>
              <a:buFont typeface="Wingdings" pitchFamily="2" charset="2"/>
              <a:buChar char="v"/>
            </a:pPr>
            <a:r>
              <a:rPr lang="en-US" sz="3200" dirty="0"/>
              <a:t>Heaven did not always exist.</a:t>
            </a:r>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marL="457200" indent="-457200">
              <a:spcAft>
                <a:spcPts val="2400"/>
              </a:spcAft>
              <a:buClr>
                <a:srgbClr val="FFFF00"/>
              </a:buClr>
              <a:buFont typeface="Wingdings" pitchFamily="2" charset="2"/>
              <a:buChar char="v"/>
            </a:pPr>
            <a:r>
              <a:rPr lang="en-US" sz="3200" dirty="0"/>
              <a:t>Heaven did not always exist.</a:t>
            </a:r>
          </a:p>
          <a:p>
            <a:pPr marL="457200" indent="-457200">
              <a:spcBef>
                <a:spcPts val="1800"/>
              </a:spcBef>
              <a:spcAft>
                <a:spcPts val="2400"/>
              </a:spcAft>
              <a:buClr>
                <a:srgbClr val="FFFF00"/>
              </a:buClr>
              <a:buFont typeface="Wingdings" pitchFamily="2" charset="2"/>
              <a:buChar char="v"/>
            </a:pPr>
            <a:r>
              <a:rPr lang="en-US" sz="3200" dirty="0"/>
              <a:t>God created Heaven, because He is inherently relational.</a:t>
            </a:r>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marL="457200" indent="-457200">
              <a:spcAft>
                <a:spcPts val="2400"/>
              </a:spcAft>
              <a:buClr>
                <a:srgbClr val="FFFF00"/>
              </a:buClr>
              <a:buFont typeface="Wingdings" pitchFamily="2" charset="2"/>
              <a:buChar char="v"/>
            </a:pPr>
            <a:r>
              <a:rPr lang="en-US" sz="3200" dirty="0"/>
              <a:t>Heaven did not always exist.</a:t>
            </a:r>
          </a:p>
          <a:p>
            <a:pPr marL="457200" indent="-457200">
              <a:spcBef>
                <a:spcPts val="1800"/>
              </a:spcBef>
              <a:spcAft>
                <a:spcPts val="2400"/>
              </a:spcAft>
              <a:buClr>
                <a:srgbClr val="FFFF00"/>
              </a:buClr>
              <a:buFont typeface="Wingdings" pitchFamily="2" charset="2"/>
              <a:buChar char="v"/>
            </a:pPr>
            <a:r>
              <a:rPr lang="en-US" sz="3200" dirty="0"/>
              <a:t>God created Heaven, because He is inherently relational.</a:t>
            </a:r>
          </a:p>
          <a:p>
            <a:pPr marL="457200" indent="-457200">
              <a:spcBef>
                <a:spcPts val="1800"/>
              </a:spcBef>
              <a:spcAft>
                <a:spcPts val="2400"/>
              </a:spcAft>
              <a:buClr>
                <a:srgbClr val="FFFF00"/>
              </a:buClr>
              <a:buFont typeface="Wingdings" pitchFamily="2" charset="2"/>
              <a:buChar char="v"/>
            </a:pPr>
            <a:r>
              <a:rPr lang="en-US" sz="3200" dirty="0"/>
              <a:t>Heaven is the place where relationship </a:t>
            </a:r>
            <a:r>
              <a:rPr lang="en-US" sz="3200"/>
              <a:t>can flourish </a:t>
            </a:r>
            <a:r>
              <a:rPr lang="en-US" sz="3200" dirty="0"/>
              <a:t>between God and creatures made in His image.</a:t>
            </a:r>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
        <p:nvSpPr>
          <p:cNvPr id="6" name="Rectangle 5"/>
          <p:cNvSpPr/>
          <p:nvPr/>
        </p:nvSpPr>
        <p:spPr>
          <a:xfrm>
            <a:off x="990600" y="2057400"/>
            <a:ext cx="5181600" cy="1938992"/>
          </a:xfrm>
          <a:prstGeom prst="rect">
            <a:avLst/>
          </a:prstGeom>
          <a:noFill/>
        </p:spPr>
        <p:txBody>
          <a:bodyPr wrap="square" lIns="91440" tIns="45720" rIns="91440" bIns="45720">
            <a:spAutoFit/>
          </a:bodyPr>
          <a:lstStyle/>
          <a:p>
            <a:pPr algn="ctr"/>
            <a:r>
              <a:rPr lang="en-US" sz="6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What Is </a:t>
            </a:r>
          </a:p>
          <a:p>
            <a:pPr algn="ctr"/>
            <a:r>
              <a:rPr lang="en-US" sz="60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Heaven Like?</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lnSpc>
                <a:spcPts val="5000"/>
              </a:lnSpc>
              <a:spcAft>
                <a:spcPts val="2400"/>
              </a:spcAft>
              <a:buNone/>
            </a:pPr>
            <a:r>
              <a:rPr lang="en-US" sz="4400" dirty="0"/>
              <a:t>We should not think of heaven…</a:t>
            </a:r>
          </a:p>
          <a:p>
            <a:pPr>
              <a:spcAft>
                <a:spcPts val="2400"/>
              </a:spcAft>
              <a:buNone/>
            </a:pPr>
            <a:r>
              <a:rPr lang="en-US" sz="3200" dirty="0"/>
              <a:t>	as </a:t>
            </a:r>
            <a:r>
              <a:rPr lang="en-US" sz="3200" i="1" dirty="0"/>
              <a:t>insubstantial.</a:t>
            </a:r>
            <a:r>
              <a:rPr lang="en-US" sz="3200" dirty="0"/>
              <a:t> Heavenly bodies are more solid than material bodies. The resurrected Jesus walked through walls as we now walk through fog.</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lnSpc>
                <a:spcPts val="5000"/>
              </a:lnSpc>
              <a:spcAft>
                <a:spcPts val="2400"/>
              </a:spcAft>
              <a:buNone/>
            </a:pPr>
            <a:r>
              <a:rPr lang="en-US" sz="4400" dirty="0"/>
              <a:t>We should not think of heaven…</a:t>
            </a:r>
          </a:p>
          <a:p>
            <a:pPr>
              <a:spcAft>
                <a:spcPts val="2400"/>
              </a:spcAft>
              <a:buNone/>
            </a:pPr>
            <a:r>
              <a:rPr lang="en-US" sz="3200" dirty="0"/>
              <a:t>	as </a:t>
            </a:r>
            <a:r>
              <a:rPr lang="en-US" sz="3200" i="1" dirty="0"/>
              <a:t>inhospitable to bodily existence. </a:t>
            </a:r>
            <a:r>
              <a:rPr lang="en-US" sz="3200" dirty="0"/>
              <a:t>In His glorified human body, Jesus is comfortable in both the earthly and heavenly realms. Heaven will </a:t>
            </a:r>
            <a:r>
              <a:rPr lang="en-US" sz="3200" i="1" dirty="0"/>
              <a:t>feel</a:t>
            </a:r>
            <a:r>
              <a:rPr lang="en-US" sz="3200" dirty="0"/>
              <a:t> familiar to us!</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lnSpcReduction="10000"/>
          </a:bodyPr>
          <a:lstStyle/>
          <a:p>
            <a:pPr>
              <a:lnSpc>
                <a:spcPts val="5000"/>
              </a:lnSpc>
              <a:spcAft>
                <a:spcPts val="2400"/>
              </a:spcAft>
              <a:buNone/>
            </a:pPr>
            <a:r>
              <a:rPr lang="en-US" sz="4400" dirty="0"/>
              <a:t>We should not think of heaven…</a:t>
            </a:r>
          </a:p>
          <a:p>
            <a:pPr>
              <a:spcAft>
                <a:spcPts val="2400"/>
              </a:spcAft>
              <a:buNone/>
            </a:pPr>
            <a:r>
              <a:rPr lang="en-US" sz="3200" dirty="0"/>
              <a:t>	as </a:t>
            </a:r>
            <a:r>
              <a:rPr lang="en-US" sz="3200" i="1" dirty="0"/>
              <a:t>filled with incomprehensible things. </a:t>
            </a:r>
            <a:r>
              <a:rPr lang="en-US" sz="3200" dirty="0"/>
              <a:t>The apostle John was able to describe all that he saw in Heaven. Heaven will </a:t>
            </a:r>
            <a:r>
              <a:rPr lang="en-US" sz="3200" b="1" i="1" dirty="0"/>
              <a:t>look familiar</a:t>
            </a:r>
            <a:r>
              <a:rPr lang="en-US" sz="3200" i="1" dirty="0"/>
              <a:t> </a:t>
            </a:r>
            <a:r>
              <a:rPr lang="en-US" sz="3200" dirty="0"/>
              <a:t>to us (with the addition of a few beings we don’t normally see on earth).</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In fact,</a:t>
            </a:r>
          </a:p>
          <a:p>
            <a:pPr marL="0" indent="0">
              <a:spcAft>
                <a:spcPts val="2400"/>
              </a:spcAft>
              <a:buNone/>
            </a:pPr>
            <a:r>
              <a:rPr lang="en-US" sz="3200" dirty="0"/>
              <a:t>earthly things are patterned after heavenly things, and heavenly things reflect God’s own heart. </a:t>
            </a:r>
          </a:p>
          <a:p>
            <a:pPr marL="0" indent="0">
              <a:spcAft>
                <a:spcPts val="2400"/>
              </a:spcAft>
              <a:buNone/>
            </a:pPr>
            <a:r>
              <a:rPr lang="en-US" sz="3200" dirty="0"/>
              <a:t>This is why we can see aspects of God’s nature and character in His creation (Romans 1.20).</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9" name="3D Model 8" descr="Lots of hearts">
                <a:extLst>
                  <a:ext uri="{FF2B5EF4-FFF2-40B4-BE49-F238E27FC236}">
                    <a16:creationId xmlns:a16="http://schemas.microsoft.com/office/drawing/2014/main" id="{336062D6-790D-98FD-4159-B1FE5D1A0F95}"/>
                  </a:ext>
                </a:extLst>
              </p:cNvPr>
              <p:cNvGraphicFramePr/>
              <p:nvPr>
                <p:extLst>
                  <p:ext uri="{D42A27DB-BD31-4B8C-83A1-F6EECF244321}">
                    <p14:modId xmlns:p14="http://schemas.microsoft.com/office/powerpoint/2010/main" val="363146409"/>
                  </p:ext>
                </p:extLst>
              </p:nvPr>
            </p:nvGraphicFramePr>
            <p:xfrm>
              <a:off x="27709" y="1828800"/>
              <a:ext cx="2538279" cy="2749571"/>
            </p:xfrm>
            <a:graphic>
              <a:graphicData uri="http://schemas.microsoft.com/office/drawing/2017/model3d">
                <am3d:model3d r:embed="rId3">
                  <am3d:spPr>
                    <a:xfrm>
                      <a:off x="0" y="0"/>
                      <a:ext cx="2538279" cy="2749571"/>
                    </a:xfrm>
                    <a:prstGeom prst="rect">
                      <a:avLst/>
                    </a:prstGeom>
                  </am3d:spPr>
                  <am3d:camera>
                    <am3d:pos x="0" y="0" z="69291543"/>
                    <am3d:up dx="0" dy="36000000" dz="0"/>
                    <am3d:lookAt x="0" y="0" z="0"/>
                    <am3d:perspective fov="2700000"/>
                  </am3d:camera>
                  <am3d:trans>
                    <am3d:meterPerModelUnit n="95968953" d="1000000"/>
                    <am3d:preTrans dx="1192864" dy="-18034074" dz="2112833"/>
                    <am3d:scale>
                      <am3d:sx n="1000000" d="1000000"/>
                      <am3d:sy n="1000000" d="1000000"/>
                      <am3d:sz n="1000000" d="1000000"/>
                    </am3d:scale>
                    <am3d:rot/>
                    <am3d:postTrans dx="0" dy="0" dz="0"/>
                  </am3d:trans>
                  <am3d:raster rName="Office3DRenderer" rVer="16.0.8326">
                    <am3d:blip r:embed="rId4"/>
                  </am3d:raster>
                  <am3d:objViewport viewportSz="399216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9" name="3D Model 8" descr="Lots of hearts">
                <a:extLst>
                  <a:ext uri="{FF2B5EF4-FFF2-40B4-BE49-F238E27FC236}">
                    <a16:creationId xmlns:a16="http://schemas.microsoft.com/office/drawing/2014/main" id="{336062D6-790D-98FD-4159-B1FE5D1A0F95}"/>
                  </a:ext>
                </a:extLst>
              </p:cNvPr>
              <p:cNvPicPr>
                <a:picLocks noGrp="1" noRot="1" noChangeAspect="1" noMove="1" noResize="1" noEditPoints="1" noAdjustHandles="1" noChangeArrowheads="1" noChangeShapeType="1" noCrop="1"/>
              </p:cNvPicPr>
              <p:nvPr/>
            </p:nvPicPr>
            <p:blipFill>
              <a:blip r:embed="rId4"/>
              <a:stretch>
                <a:fillRect/>
              </a:stretch>
            </p:blipFill>
            <p:spPr>
              <a:xfrm>
                <a:off x="27709" y="1828800"/>
                <a:ext cx="2538279" cy="2749571"/>
              </a:xfrm>
              <a:prstGeom prst="rect">
                <a:avLst/>
              </a:prstGeom>
            </p:spPr>
          </p:pic>
        </mc:Fallback>
      </mc:AlternateContent>
      <p:sp>
        <p:nvSpPr>
          <p:cNvPr id="2" name="Content Placeholder 1"/>
          <p:cNvSpPr>
            <a:spLocks noGrp="1"/>
          </p:cNvSpPr>
          <p:nvPr>
            <p:ph sz="quarter" idx="1"/>
          </p:nvPr>
        </p:nvSpPr>
        <p:spPr>
          <a:xfrm>
            <a:off x="457200" y="914400"/>
            <a:ext cx="6400800" cy="5257800"/>
          </a:xfrm>
        </p:spPr>
        <p:txBody>
          <a:bodyPr>
            <a:normAutofit/>
          </a:bodyPr>
          <a:lstStyle/>
          <a:p>
            <a:pPr>
              <a:spcAft>
                <a:spcPts val="2400"/>
              </a:spcAft>
              <a:buNone/>
            </a:pPr>
            <a:r>
              <a:rPr lang="en-US" sz="4400" dirty="0"/>
              <a:t>The implication of this:</a:t>
            </a:r>
          </a:p>
          <a:p>
            <a:pPr>
              <a:spcAft>
                <a:spcPts val="2400"/>
              </a:spcAft>
              <a:buNone/>
            </a:pPr>
            <a:r>
              <a:rPr lang="en-US" sz="3200" dirty="0"/>
              <a:t>		       everything we </a:t>
            </a:r>
            <a:r>
              <a:rPr lang="en-US" sz="3200" i="1" dirty="0"/>
              <a:t>most love 	     and long for</a:t>
            </a:r>
            <a:r>
              <a:rPr lang="en-US" sz="3200" dirty="0"/>
              <a:t> in earthly existence, we will find more </a:t>
            </a:r>
            <a:r>
              <a:rPr lang="en-US" sz="3200" b="1" dirty="0"/>
              <a:t>substantially and intensely real</a:t>
            </a:r>
            <a:r>
              <a:rPr lang="en-US" sz="3200" dirty="0"/>
              <a:t> </a:t>
            </a:r>
            <a:r>
              <a:rPr lang="en-US" sz="3200" b="1" dirty="0"/>
              <a:t>in Heaven</a:t>
            </a:r>
            <a:r>
              <a:rPr lang="en-US" sz="3200" dirty="0"/>
              <a:t>.</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5"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
          </p:nvPr>
        </p:nvGraphicFramePr>
        <p:xfrm>
          <a:off x="457200" y="914400"/>
          <a:ext cx="62484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8"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50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Heaven is…</a:t>
            </a:r>
          </a:p>
          <a:p>
            <a:pPr>
              <a:spcAft>
                <a:spcPts val="2400"/>
              </a:spcAft>
              <a:buNone/>
            </a:pPr>
            <a:r>
              <a:rPr lang="en-US" sz="3200" dirty="0"/>
              <a:t>	the context within which our universe exists. Heaven and our natural world coincide. (See Job 1.1-7; Isaiah 57.15; John 14.23)</a:t>
            </a:r>
          </a:p>
          <a:p>
            <a:pPr>
              <a:spcAft>
                <a:spcPts val="2400"/>
              </a:spcAft>
              <a:buNone/>
            </a:pPr>
            <a:r>
              <a:rPr lang="en-US" sz="3200" dirty="0"/>
              <a:t>“Earth is not outside of heaven; it is heaven’s workshop, heaven’s womb.” – Peter Kreeft</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Heaven is…</a:t>
            </a:r>
          </a:p>
          <a:p>
            <a:pPr>
              <a:spcAft>
                <a:spcPts val="2400"/>
              </a:spcAft>
              <a:buNone/>
            </a:pPr>
            <a:r>
              <a:rPr lang="en-US" sz="3200" dirty="0"/>
              <a:t>	like the clear air that we pass through but do not see. When God temporarily attunes our senses to perceive Heaven, we have the sensation of the sky being peeled back.</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en-you-stand-before-heaven-on-judgment-day.jpg"/>
          <p:cNvPicPr>
            <a:picLocks noChangeAspect="1"/>
          </p:cNvPicPr>
          <p:nvPr/>
        </p:nvPicPr>
        <p:blipFill>
          <a:blip r:embed="rId3" cstate="print"/>
          <a:stretch>
            <a:fillRect/>
          </a:stretch>
        </p:blipFill>
        <p:spPr>
          <a:xfrm>
            <a:off x="381000" y="381000"/>
            <a:ext cx="8229600" cy="6172200"/>
          </a:xfrm>
          <a:prstGeom prst="rect">
            <a:avLst/>
          </a:prstGeom>
        </p:spPr>
      </p:pic>
    </p:spTree>
  </p:cSld>
  <p:clrMapOvr>
    <a:masterClrMapping/>
  </p:clrMapOvr>
  <p:transition spd="slow">
    <p:split orient="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05286F-3B4C-C414-F097-3E83A22BA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598" y="0"/>
            <a:ext cx="12192000" cy="6858000"/>
          </a:xfrm>
          <a:prstGeom prst="rect">
            <a:avLst/>
          </a:prstGeom>
        </p:spPr>
      </p:pic>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Heaven is not distant…</a:t>
            </a:r>
          </a:p>
          <a:p>
            <a:pPr>
              <a:spcAft>
                <a:spcPts val="2400"/>
              </a:spcAft>
              <a:buNone/>
            </a:pPr>
            <a:r>
              <a:rPr lang="en-US" sz="3200" dirty="0"/>
              <a:t>	Is the Milky Way near or far?</a:t>
            </a:r>
          </a:p>
          <a:p>
            <a:pPr>
              <a:spcAft>
                <a:spcPts val="2400"/>
              </a:spcAft>
              <a:buNone/>
            </a:pPr>
            <a:r>
              <a:rPr lang="en-US" sz="3200" dirty="0"/>
              <a:t>	</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4" cstate="print"/>
          <a:srcRect/>
          <a:stretch>
            <a:fillRect/>
          </a:stretch>
        </p:blipFill>
        <p:spPr bwMode="auto">
          <a:xfrm>
            <a:off x="7010400" y="1600200"/>
            <a:ext cx="1627632" cy="2438400"/>
          </a:xfrm>
          <a:prstGeom prst="rect">
            <a:avLst/>
          </a:prstGeom>
          <a:noFill/>
        </p:spPr>
      </p:pic>
    </p:spTree>
  </p:cSld>
  <p:clrMapOvr>
    <a:masterClrMapping/>
  </p:clrMapOvr>
  <p:transition spd="slow">
    <p:split orient="vert"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BC86C-B03A-1B70-D55B-BF2EA1EA07C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FBA9A3-0433-3553-432B-366C0FB79B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0"/>
            <a:ext cx="12192000" cy="6858000"/>
          </a:xfrm>
          <a:prstGeom prst="rect">
            <a:avLst/>
          </a:prstGeom>
        </p:spPr>
      </p:pic>
      <p:sp>
        <p:nvSpPr>
          <p:cNvPr id="2" name="Content Placeholder 1">
            <a:extLst>
              <a:ext uri="{FF2B5EF4-FFF2-40B4-BE49-F238E27FC236}">
                <a16:creationId xmlns:a16="http://schemas.microsoft.com/office/drawing/2014/main" id="{1C5A799B-74B7-C837-14DC-3982C5F12631}"/>
              </a:ext>
            </a:extLst>
          </p:cNvPr>
          <p:cNvSpPr>
            <a:spLocks noGrp="1"/>
          </p:cNvSpPr>
          <p:nvPr>
            <p:ph sz="quarter" idx="1"/>
          </p:nvPr>
        </p:nvSpPr>
        <p:spPr>
          <a:xfrm>
            <a:off x="457200" y="914400"/>
            <a:ext cx="6248400" cy="5257800"/>
          </a:xfrm>
        </p:spPr>
        <p:txBody>
          <a:bodyPr>
            <a:normAutofit/>
          </a:bodyPr>
          <a:lstStyle/>
          <a:p>
            <a:pPr>
              <a:spcAft>
                <a:spcPts val="2400"/>
              </a:spcAft>
              <a:buNone/>
            </a:pPr>
            <a:r>
              <a:rPr lang="en-US" sz="4400" dirty="0"/>
              <a:t>Heaven is not distant…</a:t>
            </a:r>
          </a:p>
          <a:p>
            <a:pPr>
              <a:spcAft>
                <a:spcPts val="2400"/>
              </a:spcAft>
              <a:buNone/>
            </a:pPr>
            <a:r>
              <a:rPr lang="en-US" sz="3200" dirty="0"/>
              <a:t>	Is the Milky Way near or far?</a:t>
            </a:r>
          </a:p>
          <a:p>
            <a:pPr>
              <a:spcAft>
                <a:spcPts val="2400"/>
              </a:spcAft>
              <a:buNone/>
            </a:pPr>
            <a:r>
              <a:rPr lang="en-US" sz="3200" dirty="0"/>
              <a:t>	</a:t>
            </a:r>
          </a:p>
          <a:p>
            <a:pPr>
              <a:spcBef>
                <a:spcPts val="1800"/>
              </a:spcBef>
              <a:buNone/>
            </a:pPr>
            <a:endParaRPr lang="en-US" sz="3200" dirty="0"/>
          </a:p>
          <a:p>
            <a:endParaRPr lang="en-US" sz="3200" dirty="0"/>
          </a:p>
          <a:p>
            <a:endParaRPr lang="en-US" sz="3200" dirty="0"/>
          </a:p>
        </p:txBody>
      </p:sp>
      <p:sp>
        <p:nvSpPr>
          <p:cNvPr id="4" name="Title 3">
            <a:extLst>
              <a:ext uri="{FF2B5EF4-FFF2-40B4-BE49-F238E27FC236}">
                <a16:creationId xmlns:a16="http://schemas.microsoft.com/office/drawing/2014/main" id="{2465407F-37E3-1AE6-F1DC-3AC959A8C805}"/>
              </a:ext>
            </a:extLst>
          </p:cNvPr>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a:extLst>
              <a:ext uri="{FF2B5EF4-FFF2-40B4-BE49-F238E27FC236}">
                <a16:creationId xmlns:a16="http://schemas.microsoft.com/office/drawing/2014/main" id="{CBDDECCA-1103-ED1D-850F-53A60E72971C}"/>
              </a:ext>
            </a:extLst>
          </p:cNvPr>
          <p:cNvPicPr>
            <a:picLocks noChangeAspect="1" noChangeArrowheads="1"/>
          </p:cNvPicPr>
          <p:nvPr/>
        </p:nvPicPr>
        <p:blipFill>
          <a:blip r:embed="rId4" cstate="print"/>
          <a:srcRect/>
          <a:stretch>
            <a:fillRect/>
          </a:stretch>
        </p:blipFill>
        <p:spPr bwMode="auto">
          <a:xfrm>
            <a:off x="7010400" y="1600200"/>
            <a:ext cx="1627632" cy="2438400"/>
          </a:xfrm>
          <a:prstGeom prst="rect">
            <a:avLst/>
          </a:prstGeom>
          <a:noFill/>
        </p:spPr>
      </p:pic>
      <p:sp>
        <p:nvSpPr>
          <p:cNvPr id="3" name="TextBox 2">
            <a:extLst>
              <a:ext uri="{FF2B5EF4-FFF2-40B4-BE49-F238E27FC236}">
                <a16:creationId xmlns:a16="http://schemas.microsoft.com/office/drawing/2014/main" id="{0D2039AE-1334-25BF-31FC-1774F2CC61B1}"/>
              </a:ext>
            </a:extLst>
          </p:cNvPr>
          <p:cNvSpPr txBox="1"/>
          <p:nvPr/>
        </p:nvSpPr>
        <p:spPr>
          <a:xfrm>
            <a:off x="609600" y="4495800"/>
            <a:ext cx="7086600" cy="1846659"/>
          </a:xfrm>
          <a:prstGeom prst="rect">
            <a:avLst/>
          </a:prstGeom>
          <a:noFill/>
        </p:spPr>
        <p:txBody>
          <a:bodyPr wrap="square" rtlCol="0">
            <a:spAutoFit/>
          </a:bodyPr>
          <a:lstStyle/>
          <a:p>
            <a:r>
              <a:rPr lang="en-US" sz="3200" dirty="0"/>
              <a:t>All the most important parts of our galaxy are near, beginning with the air we breath!</a:t>
            </a:r>
          </a:p>
          <a:p>
            <a:endParaRPr lang="en-US" dirty="0"/>
          </a:p>
        </p:txBody>
      </p:sp>
    </p:spTree>
    <p:extLst>
      <p:ext uri="{BB962C8B-B14F-4D97-AF65-F5344CB8AC3E}">
        <p14:creationId xmlns:p14="http://schemas.microsoft.com/office/powerpoint/2010/main" val="3974866217"/>
      </p:ext>
    </p:extLst>
  </p:cSld>
  <p:clrMapOvr>
    <a:masterClrMapping/>
  </p:clrMapOvr>
  <p:transition spd="slow">
    <p:split orient="vert" dir="in"/>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Heaven is so close that…</a:t>
            </a:r>
          </a:p>
          <a:p>
            <a:pPr marL="0" indent="0">
              <a:spcAft>
                <a:spcPts val="2400"/>
              </a:spcAft>
              <a:buNone/>
            </a:pPr>
            <a:r>
              <a:rPr lang="en-US" sz="3200" dirty="0"/>
              <a:t>you’ve probably heard God’s voice. (See John 12.28-30; Acts 17.26-27.)</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Heaven is so close that…</a:t>
            </a:r>
          </a:p>
          <a:p>
            <a:pPr marL="0">
              <a:spcAft>
                <a:spcPts val="2400"/>
              </a:spcAft>
              <a:buNone/>
            </a:pPr>
            <a:r>
              <a:rPr lang="en-US" sz="3200" dirty="0"/>
              <a:t>you’ve probably heard God’s voice. (See John 12.28-30; Acts 17.26-27.)</a:t>
            </a:r>
          </a:p>
          <a:p>
            <a:pPr>
              <a:spcAft>
                <a:spcPts val="2400"/>
              </a:spcAft>
              <a:buNone/>
            </a:pPr>
            <a:r>
              <a:rPr lang="en-US" sz="3200" dirty="0"/>
              <a:t>And you’ve stored treasure there! (See Matthew 6.19-21.)</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Heaven is so close that…</a:t>
            </a:r>
          </a:p>
          <a:p>
            <a:pPr>
              <a:spcAft>
                <a:spcPts val="2400"/>
              </a:spcAft>
              <a:buNone/>
            </a:pPr>
            <a:r>
              <a:rPr lang="en-US" sz="3200" dirty="0"/>
              <a:t>	if God attuned our eyes, we could see His angel armies arrayed around us (2 Kings 6.15-18), or Jesus at the right hand of God (Acts 7.55-56).</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Heaven is so close that…</a:t>
            </a:r>
          </a:p>
          <a:p>
            <a:pPr>
              <a:spcAft>
                <a:spcPts val="2400"/>
              </a:spcAft>
              <a:buNone/>
            </a:pPr>
            <a:r>
              <a:rPr lang="en-US" sz="3200" dirty="0"/>
              <a:t>	we can approach God’s throne right now (Hebrews 4.16), and if we were fully “in the spirit,” we could </a:t>
            </a:r>
            <a:r>
              <a:rPr lang="en-US" sz="3200" i="1" dirty="0"/>
              <a:t>see</a:t>
            </a:r>
            <a:r>
              <a:rPr lang="en-US" sz="3200" dirty="0"/>
              <a:t> God’s throne room as John did (Revelation 4.1-4).</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Heaven is so close that…</a:t>
            </a:r>
          </a:p>
          <a:p>
            <a:pPr>
              <a:spcAft>
                <a:spcPts val="2400"/>
              </a:spcAft>
              <a:buNone/>
            </a:pPr>
            <a:r>
              <a:rPr lang="en-US" sz="3200" dirty="0"/>
              <a:t>	we are surrounded by a vast crowd of saints in heaven who cheer for us as we run our spiritual race (Hebrews 12.1) and they presumably join God in rejoicing when a sinner repents (Luke 15.1-10).</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In fact,</a:t>
            </a:r>
          </a:p>
          <a:p>
            <a:pPr marL="365760" lvl="1" indent="0">
              <a:spcAft>
                <a:spcPts val="2400"/>
              </a:spcAft>
              <a:buNone/>
            </a:pPr>
            <a:r>
              <a:rPr lang="en-US" sz="3000" dirty="0"/>
              <a:t>if we belong to Jesus, </a:t>
            </a:r>
            <a:r>
              <a:rPr lang="en-US" sz="3000" b="1" i="1" dirty="0">
                <a:solidFill>
                  <a:srgbClr val="FFFF00"/>
                </a:solidFill>
              </a:rPr>
              <a:t>we are already citizens of Heaven </a:t>
            </a:r>
            <a:r>
              <a:rPr lang="en-US" sz="3000" dirty="0"/>
              <a:t>(Philippians 3.20)!</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Jesus is our passport!</a:t>
            </a:r>
          </a:p>
          <a:p>
            <a:pPr>
              <a:spcAft>
                <a:spcPts val="2400"/>
              </a:spcAft>
              <a:buNone/>
            </a:pPr>
            <a:r>
              <a:rPr lang="en-US" sz="3200" dirty="0"/>
              <a:t>	</a:t>
            </a:r>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pic>
        <p:nvPicPr>
          <p:cNvPr id="5" name="Picture 4" descr="Kingdom Passport.gif"/>
          <p:cNvPicPr>
            <a:picLocks noChangeAspect="1"/>
          </p:cNvPicPr>
          <p:nvPr/>
        </p:nvPicPr>
        <p:blipFill>
          <a:blip r:embed="rId4" cstate="print"/>
          <a:stretch>
            <a:fillRect/>
          </a:stretch>
        </p:blipFill>
        <p:spPr>
          <a:xfrm>
            <a:off x="1524000" y="1752600"/>
            <a:ext cx="3308477" cy="4152900"/>
          </a:xfrm>
          <a:prstGeom prst="rect">
            <a:avLst/>
          </a:prstGeom>
        </p:spPr>
      </p:pic>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We have effectively been </a:t>
            </a:r>
            <a:r>
              <a:rPr lang="en-US" sz="3200" dirty="0"/>
              <a:t>seated with Christ in the heavenly places, </a:t>
            </a:r>
            <a:r>
              <a:rPr lang="en-US" sz="3200" i="1" dirty="0"/>
              <a:t>“above all rule and authority and power and dominion …” </a:t>
            </a:r>
            <a:r>
              <a:rPr lang="en-US" sz="3200" dirty="0"/>
              <a:t>(Eph 1.20-22; 2.4-6). cf. Rev 3.21).</a:t>
            </a:r>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solidFill>
                  <a:srgbClr val="FFFF00"/>
                </a:solidFill>
              </a:rPr>
              <a:t>WAIT! </a:t>
            </a:r>
            <a:r>
              <a:rPr lang="en-US" sz="4400" dirty="0"/>
              <a:t>If we’re already “effectively” in Heaven, why …</a:t>
            </a:r>
          </a:p>
          <a:p>
            <a:pPr>
              <a:spcAft>
                <a:spcPts val="2400"/>
              </a:spcAft>
              <a:buNone/>
            </a:pPr>
            <a:r>
              <a:rPr lang="en-US" sz="4400" dirty="0"/>
              <a:t>does my back still ache,</a:t>
            </a:r>
          </a:p>
          <a:p>
            <a:pPr>
              <a:spcAft>
                <a:spcPts val="2400"/>
              </a:spcAft>
              <a:buNone/>
            </a:pPr>
            <a:r>
              <a:rPr lang="en-US" sz="4400" dirty="0"/>
              <a:t>       and I still get      	discouraged?</a:t>
            </a:r>
            <a:endParaRPr lang="en-US" sz="3200" dirty="0"/>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CC47D-A0F9-F339-AFF8-96A5D5D90CF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1FD917-5AFD-76F8-54B4-CF5DE66FB553}"/>
              </a:ext>
            </a:extLst>
          </p:cNvPr>
          <p:cNvSpPr>
            <a:spLocks noGrp="1"/>
          </p:cNvSpPr>
          <p:nvPr>
            <p:ph sz="quarter" idx="1"/>
          </p:nvPr>
        </p:nvSpPr>
        <p:spPr>
          <a:xfrm>
            <a:off x="457200" y="914400"/>
            <a:ext cx="6248400" cy="5257800"/>
          </a:xfrm>
        </p:spPr>
        <p:txBody>
          <a:bodyPr>
            <a:normAutofit fontScale="92500" lnSpcReduction="10000"/>
          </a:bodyPr>
          <a:lstStyle/>
          <a:p>
            <a:pPr>
              <a:lnSpc>
                <a:spcPts val="4800"/>
              </a:lnSpc>
              <a:spcAft>
                <a:spcPts val="2400"/>
              </a:spcAft>
              <a:buNone/>
            </a:pPr>
            <a:r>
              <a:rPr lang="en-US" sz="4000" b="1" dirty="0">
                <a:solidFill>
                  <a:srgbClr val="002060"/>
                </a:solidFill>
                <a:latin typeface="+mj-lt"/>
              </a:rPr>
              <a:t>Key insight</a:t>
            </a:r>
            <a:r>
              <a:rPr lang="en-US" sz="4000" dirty="0">
                <a:solidFill>
                  <a:srgbClr val="002060"/>
                </a:solidFill>
              </a:rPr>
              <a:t>:</a:t>
            </a:r>
            <a:r>
              <a:rPr lang="en-US" sz="4000" dirty="0"/>
              <a:t> There are three modes in which humans experience heaven. </a:t>
            </a:r>
          </a:p>
          <a:p>
            <a:pPr marL="514350" indent="-514350">
              <a:spcAft>
                <a:spcPts val="2400"/>
              </a:spcAft>
              <a:buClr>
                <a:schemeClr val="tx1"/>
              </a:buClr>
              <a:buFont typeface="+mj-lt"/>
              <a:buAutoNum type="arabicPeriod"/>
            </a:pPr>
            <a:r>
              <a:rPr lang="en-US" sz="3200" dirty="0"/>
              <a:t>While in our mortal bodies. </a:t>
            </a:r>
            <a:r>
              <a:rPr lang="en-US" sz="3200" dirty="0">
                <a:solidFill>
                  <a:srgbClr val="FFFF00"/>
                </a:solidFill>
              </a:rPr>
              <a:t>Rating: Very good</a:t>
            </a:r>
            <a:r>
              <a:rPr lang="en-US" sz="3200" dirty="0"/>
              <a:t>.</a:t>
            </a:r>
          </a:p>
          <a:p>
            <a:pPr marL="514350" indent="-514350">
              <a:spcAft>
                <a:spcPts val="2400"/>
              </a:spcAft>
              <a:buClr>
                <a:schemeClr val="tx1"/>
              </a:buClr>
              <a:buFont typeface="+mj-lt"/>
              <a:buAutoNum type="arabicPeriod"/>
            </a:pPr>
            <a:r>
              <a:rPr lang="en-US" sz="3200" dirty="0"/>
              <a:t>As disembodied spirits in heaven after we die.	   		    </a:t>
            </a:r>
            <a:r>
              <a:rPr lang="en-US" sz="3200" dirty="0">
                <a:solidFill>
                  <a:srgbClr val="FFFF00"/>
                </a:solidFill>
              </a:rPr>
              <a:t>Rating: Better! (Phil 1.23)</a:t>
            </a:r>
          </a:p>
          <a:p>
            <a:endParaRPr lang="en-US" sz="3200" dirty="0"/>
          </a:p>
          <a:p>
            <a:endParaRPr lang="en-US" sz="3200" dirty="0"/>
          </a:p>
        </p:txBody>
      </p:sp>
      <p:sp>
        <p:nvSpPr>
          <p:cNvPr id="4" name="Title 3">
            <a:extLst>
              <a:ext uri="{FF2B5EF4-FFF2-40B4-BE49-F238E27FC236}">
                <a16:creationId xmlns:a16="http://schemas.microsoft.com/office/drawing/2014/main" id="{C6E56FB9-D163-1EAE-1772-CA9DE91AF86B}"/>
              </a:ext>
            </a:extLst>
          </p:cNvPr>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a:extLst>
              <a:ext uri="{FF2B5EF4-FFF2-40B4-BE49-F238E27FC236}">
                <a16:creationId xmlns:a16="http://schemas.microsoft.com/office/drawing/2014/main" id="{91C8A822-B1EC-3D16-A21D-035DEB10D435}"/>
              </a:ext>
            </a:extLst>
          </p:cNvPr>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extLst>
      <p:ext uri="{BB962C8B-B14F-4D97-AF65-F5344CB8AC3E}">
        <p14:creationId xmlns:p14="http://schemas.microsoft.com/office/powerpoint/2010/main" val="238343921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2ADE4-CD92-059B-167D-B08C72301E2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AA9BA7-4AB7-3EFA-EF4B-1E1FBE24FD80}"/>
              </a:ext>
            </a:extLst>
          </p:cNvPr>
          <p:cNvSpPr>
            <a:spLocks noGrp="1"/>
          </p:cNvSpPr>
          <p:nvPr>
            <p:ph sz="quarter" idx="1"/>
          </p:nvPr>
        </p:nvSpPr>
        <p:spPr>
          <a:xfrm>
            <a:off x="457200" y="914400"/>
            <a:ext cx="6248400" cy="5257800"/>
          </a:xfrm>
        </p:spPr>
        <p:txBody>
          <a:bodyPr>
            <a:normAutofit fontScale="85000" lnSpcReduction="10000"/>
          </a:bodyPr>
          <a:lstStyle/>
          <a:p>
            <a:pPr>
              <a:lnSpc>
                <a:spcPts val="4800"/>
              </a:lnSpc>
              <a:spcAft>
                <a:spcPts val="2400"/>
              </a:spcAft>
              <a:buNone/>
            </a:pPr>
            <a:r>
              <a:rPr lang="en-US" sz="4300" b="1" dirty="0">
                <a:solidFill>
                  <a:srgbClr val="002060"/>
                </a:solidFill>
              </a:rPr>
              <a:t>Key insight</a:t>
            </a:r>
            <a:r>
              <a:rPr lang="en-US" sz="4300" dirty="0">
                <a:solidFill>
                  <a:srgbClr val="002060"/>
                </a:solidFill>
              </a:rPr>
              <a:t>:</a:t>
            </a:r>
            <a:r>
              <a:rPr lang="en-US" sz="4300" dirty="0"/>
              <a:t> There are three modes in which humans experience heaven. </a:t>
            </a:r>
          </a:p>
          <a:p>
            <a:pPr marL="514350" indent="-514350">
              <a:spcAft>
                <a:spcPts val="2400"/>
              </a:spcAft>
              <a:buClr>
                <a:schemeClr val="tx1"/>
              </a:buClr>
              <a:buFont typeface="+mj-lt"/>
              <a:buAutoNum type="arabicPeriod" startAt="2"/>
            </a:pPr>
            <a:r>
              <a:rPr lang="en-US" sz="3200" dirty="0"/>
              <a:t>As disembodied spirits in   heaven after we die.                                </a:t>
            </a:r>
            <a:r>
              <a:rPr lang="en-US" sz="3200" dirty="0">
                <a:solidFill>
                  <a:srgbClr val="FFFF00"/>
                </a:solidFill>
              </a:rPr>
              <a:t>Rating: Better. (Phil 1.23)</a:t>
            </a:r>
          </a:p>
          <a:p>
            <a:pPr marL="514350" indent="-514350">
              <a:spcAft>
                <a:spcPts val="2400"/>
              </a:spcAft>
              <a:buClr>
                <a:schemeClr val="tx1"/>
              </a:buClr>
              <a:buFont typeface="+mj-lt"/>
              <a:buAutoNum type="arabicPeriod" startAt="2"/>
            </a:pPr>
            <a:r>
              <a:rPr lang="en-US" sz="3200" dirty="0"/>
              <a:t>In our immortal bodies after the resurrection. </a:t>
            </a:r>
            <a:r>
              <a:rPr lang="en-US" sz="3200" dirty="0">
                <a:solidFill>
                  <a:srgbClr val="FFFF00"/>
                </a:solidFill>
              </a:rPr>
              <a:t>Rating: Astonishingly magnificent!</a:t>
            </a:r>
          </a:p>
          <a:p>
            <a:endParaRPr lang="en-US" sz="3200" dirty="0"/>
          </a:p>
          <a:p>
            <a:endParaRPr lang="en-US" sz="3200" dirty="0"/>
          </a:p>
        </p:txBody>
      </p:sp>
      <p:sp>
        <p:nvSpPr>
          <p:cNvPr id="4" name="Title 3">
            <a:extLst>
              <a:ext uri="{FF2B5EF4-FFF2-40B4-BE49-F238E27FC236}">
                <a16:creationId xmlns:a16="http://schemas.microsoft.com/office/drawing/2014/main" id="{9AEE9381-1EDC-AB88-B6E7-3084ECF6139C}"/>
              </a:ext>
            </a:extLst>
          </p:cNvPr>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a:extLst>
              <a:ext uri="{FF2B5EF4-FFF2-40B4-BE49-F238E27FC236}">
                <a16:creationId xmlns:a16="http://schemas.microsoft.com/office/drawing/2014/main" id="{7D0A0FF0-B258-15EC-4B21-9192282E3081}"/>
              </a:ext>
            </a:extLst>
          </p:cNvPr>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extLst>
      <p:ext uri="{BB962C8B-B14F-4D97-AF65-F5344CB8AC3E}">
        <p14:creationId xmlns:p14="http://schemas.microsoft.com/office/powerpoint/2010/main" val="3587881565"/>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fontScale="85000" lnSpcReduction="10000"/>
          </a:bodyPr>
          <a:lstStyle/>
          <a:p>
            <a:pPr>
              <a:spcAft>
                <a:spcPts val="2400"/>
              </a:spcAft>
              <a:buClr>
                <a:srgbClr val="FFFF00"/>
              </a:buClr>
              <a:buFont typeface="Wingdings" pitchFamily="2" charset="2"/>
              <a:buChar char="v"/>
              <a:defRPr/>
            </a:pPr>
            <a:r>
              <a:rPr lang="en-US" sz="4400" dirty="0"/>
              <a:t> Our </a:t>
            </a:r>
            <a:r>
              <a:rPr lang="en-US" sz="4400" dirty="0">
                <a:ln>
                  <a:solidFill>
                    <a:srgbClr val="FFFF00"/>
                  </a:solidFill>
                </a:ln>
              </a:rPr>
              <a:t>spirits</a:t>
            </a:r>
            <a:r>
              <a:rPr lang="en-US" sz="4400" dirty="0"/>
              <a:t> are already tasting Heaven.</a:t>
            </a:r>
          </a:p>
          <a:p>
            <a:pPr>
              <a:spcAft>
                <a:spcPts val="2400"/>
              </a:spcAft>
              <a:buClr>
                <a:srgbClr val="FFFF00"/>
              </a:buClr>
              <a:buFont typeface="Wingdings" pitchFamily="2" charset="2"/>
              <a:buChar char="v"/>
              <a:defRPr/>
            </a:pPr>
            <a:r>
              <a:rPr lang="en-US" sz="4400" dirty="0"/>
              <a:t> Our sin-hindered</a:t>
            </a:r>
            <a:r>
              <a:rPr lang="en-US" sz="4400" dirty="0">
                <a:ln>
                  <a:solidFill>
                    <a:srgbClr val="FFFF00"/>
                  </a:solidFill>
                </a:ln>
              </a:rPr>
              <a:t> will and emotions</a:t>
            </a:r>
            <a:r>
              <a:rPr lang="en-US" sz="4400" dirty="0"/>
              <a:t> are catching up.</a:t>
            </a:r>
          </a:p>
          <a:p>
            <a:pPr>
              <a:spcAft>
                <a:spcPts val="2400"/>
              </a:spcAft>
              <a:buClr>
                <a:srgbClr val="FFFF00"/>
              </a:buClr>
              <a:buFont typeface="Wingdings" pitchFamily="2" charset="2"/>
              <a:buChar char="v"/>
              <a:defRPr/>
            </a:pPr>
            <a:r>
              <a:rPr lang="en-US" sz="4400" dirty="0"/>
              <a:t> Our </a:t>
            </a:r>
            <a:r>
              <a:rPr lang="en-US" sz="4400" dirty="0">
                <a:ln>
                  <a:solidFill>
                    <a:srgbClr val="FFFF00"/>
                  </a:solidFill>
                </a:ln>
              </a:rPr>
              <a:t>bodies</a:t>
            </a:r>
            <a:r>
              <a:rPr lang="en-US" sz="4400" dirty="0"/>
              <a:t> will have to be changed to fully experience all the aspects of heaven  (Rom 8.23; 1Co 15.51-52).</a:t>
            </a:r>
            <a:endParaRPr lang="en-US" sz="3200" dirty="0"/>
          </a:p>
          <a:p>
            <a:pPr>
              <a:spcBef>
                <a:spcPts val="1800"/>
              </a:spcBef>
              <a:buNone/>
              <a:defRPr/>
            </a:pPr>
            <a:endParaRPr lang="en-US" sz="3200" dirty="0"/>
          </a:p>
          <a:p>
            <a:pPr>
              <a:defRPr/>
            </a:pPr>
            <a:endParaRPr lang="en-US" sz="3200" dirty="0"/>
          </a:p>
          <a:p>
            <a:pPr>
              <a:defRPr/>
            </a:pPr>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There is a real sense in which we are still </a:t>
            </a:r>
            <a:r>
              <a:rPr lang="en-US" sz="4400" i="1" dirty="0"/>
              <a:t>on our way</a:t>
            </a:r>
            <a:r>
              <a:rPr lang="en-US" sz="4400" dirty="0"/>
              <a:t> to Heaven…</a:t>
            </a:r>
          </a:p>
          <a:p>
            <a:pPr>
              <a:spcAft>
                <a:spcPts val="2400"/>
              </a:spcAft>
              <a:buNone/>
            </a:pPr>
            <a:r>
              <a:rPr lang="en-US" sz="4400" dirty="0"/>
              <a:t>	We live in two realms simultaneously, Earth and Heaven.</a:t>
            </a:r>
            <a:endParaRPr lang="en-US" sz="3200" dirty="0"/>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457200" y="914400"/>
            <a:ext cx="6248400" cy="5257800"/>
          </a:xfrm>
        </p:spPr>
        <p:txBody>
          <a:bodyPr>
            <a:normAutofit/>
          </a:bodyPr>
          <a:lstStyle/>
          <a:p>
            <a:pPr>
              <a:spcAft>
                <a:spcPts val="2400"/>
              </a:spcAft>
              <a:buNone/>
            </a:pPr>
            <a:r>
              <a:rPr lang="en-US" sz="4400" dirty="0"/>
              <a:t>But since Heaven is really where our heart is,</a:t>
            </a:r>
          </a:p>
          <a:p>
            <a:pPr>
              <a:spcAft>
                <a:spcPts val="2400"/>
              </a:spcAft>
              <a:buNone/>
            </a:pPr>
            <a:r>
              <a:rPr lang="en-US" sz="4400" dirty="0"/>
              <a:t>	and since it is as near as our very breath…</a:t>
            </a:r>
            <a:endParaRPr lang="en-US" sz="3200" dirty="0"/>
          </a:p>
          <a:p>
            <a:pPr>
              <a:spcBef>
                <a:spcPts val="1800"/>
              </a:spcBef>
              <a:buNone/>
            </a:pPr>
            <a:endParaRPr lang="en-US" sz="3200" dirty="0"/>
          </a:p>
          <a:p>
            <a:endParaRPr lang="en-US" sz="3200" dirty="0"/>
          </a:p>
          <a:p>
            <a:endParaRPr lang="en-US" sz="3200" dirty="0"/>
          </a:p>
        </p:txBody>
      </p:sp>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Tree>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sp>
        <p:nvSpPr>
          <p:cNvPr id="6" name="Rectangle 5"/>
          <p:cNvSpPr/>
          <p:nvPr/>
        </p:nvSpPr>
        <p:spPr>
          <a:xfrm>
            <a:off x="609600" y="2096125"/>
            <a:ext cx="6248400" cy="1446550"/>
          </a:xfrm>
          <a:prstGeom prst="rect">
            <a:avLst/>
          </a:prstGeom>
          <a:noFill/>
          <a:ln>
            <a:noFill/>
          </a:ln>
        </p:spPr>
        <p:txBody>
          <a:bodyPr wrap="square" lIns="91440" tIns="45720" rIns="91440" bIns="45720">
            <a:spAutoFit/>
          </a:bodyPr>
          <a:lstStyle/>
          <a:p>
            <a:pPr algn="ctr"/>
            <a:r>
              <a:rPr lang="en-US" sz="4400" b="1" cap="none" spc="0" dirty="0">
                <a:ln w="12700" cmpd="sng">
                  <a:solidFill>
                    <a:srgbClr val="F94A69"/>
                  </a:solidFill>
                  <a:prstDash val="solid"/>
                </a:ln>
                <a:solidFill>
                  <a:srgbClr val="DEE6C6"/>
                </a:solidFill>
                <a:effectLst/>
              </a:rPr>
              <a:t>Why live as though it is </a:t>
            </a:r>
          </a:p>
          <a:p>
            <a:pPr algn="ctr"/>
            <a:r>
              <a:rPr lang="en-US" sz="4400" b="1" i="1" cap="none" spc="0" dirty="0">
                <a:ln w="12700" cmpd="sng">
                  <a:solidFill>
                    <a:srgbClr val="F94A69"/>
                  </a:solidFill>
                  <a:prstDash val="solid"/>
                </a:ln>
                <a:solidFill>
                  <a:srgbClr val="DEE6C6"/>
                </a:solidFill>
                <a:effectLst/>
              </a:rPr>
              <a:t>far, far away</a:t>
            </a:r>
            <a:r>
              <a:rPr lang="en-US" sz="4400" b="1" cap="none" spc="0" dirty="0">
                <a:ln w="12700" cmpd="sng">
                  <a:solidFill>
                    <a:srgbClr val="F94A69"/>
                  </a:solidFill>
                  <a:prstDash val="solid"/>
                </a:ln>
                <a:solidFill>
                  <a:srgbClr val="DEE6C6"/>
                </a:solidFill>
                <a:effectLst/>
              </a:rPr>
              <a:t>?</a:t>
            </a:r>
          </a:p>
        </p:txBody>
      </p:sp>
    </p:spTree>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C6D34-CC93-028B-E048-4F7B4E4F97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7AA4E2C-53F1-6C18-6975-1068643695A7}"/>
              </a:ext>
            </a:extLst>
          </p:cNvPr>
          <p:cNvSpPr>
            <a:spLocks noGrp="1"/>
          </p:cNvSpPr>
          <p:nvPr>
            <p:ph type="title"/>
          </p:nvPr>
        </p:nvSpPr>
        <p:spPr/>
        <p:txBody>
          <a:bodyPr/>
          <a:lstStyle/>
          <a:p>
            <a:pPr algn="ctr"/>
            <a:r>
              <a:rPr lang="en-US" dirty="0"/>
              <a:t>Heaven</a:t>
            </a:r>
            <a:br>
              <a:rPr lang="en-US" dirty="0"/>
            </a:br>
            <a:r>
              <a:rPr lang="en-US" dirty="0"/>
              <a:t>Is Where </a:t>
            </a:r>
            <a:br>
              <a:rPr lang="en-US" dirty="0"/>
            </a:br>
            <a:r>
              <a:rPr lang="en-US" dirty="0"/>
              <a:t>Your Heart Is</a:t>
            </a:r>
          </a:p>
        </p:txBody>
      </p:sp>
      <p:pic>
        <p:nvPicPr>
          <p:cNvPr id="1031" name="Picture 7" descr="C:\Documents and Settings\Valued Customer\Local Settings\Temporary Internet Files\Content.IE5\PNYQ87RD\MP900440896[1].jpg">
            <a:extLst>
              <a:ext uri="{FF2B5EF4-FFF2-40B4-BE49-F238E27FC236}">
                <a16:creationId xmlns:a16="http://schemas.microsoft.com/office/drawing/2014/main" id="{BE0D0236-BCBE-8F4B-685F-DCB38C12C57A}"/>
              </a:ext>
            </a:extLst>
          </p:cNvPr>
          <p:cNvPicPr>
            <a:picLocks noChangeAspect="1" noChangeArrowheads="1"/>
          </p:cNvPicPr>
          <p:nvPr/>
        </p:nvPicPr>
        <p:blipFill>
          <a:blip r:embed="rId3" cstate="print"/>
          <a:srcRect/>
          <a:stretch>
            <a:fillRect/>
          </a:stretch>
        </p:blipFill>
        <p:spPr bwMode="auto">
          <a:xfrm>
            <a:off x="7010400" y="1600200"/>
            <a:ext cx="1627632" cy="2438400"/>
          </a:xfrm>
          <a:prstGeom prst="rect">
            <a:avLst/>
          </a:prstGeom>
          <a:noFill/>
        </p:spPr>
      </p:pic>
      <p:pic>
        <p:nvPicPr>
          <p:cNvPr id="3" name="Picture 2">
            <a:extLst>
              <a:ext uri="{FF2B5EF4-FFF2-40B4-BE49-F238E27FC236}">
                <a16:creationId xmlns:a16="http://schemas.microsoft.com/office/drawing/2014/main" id="{77D2AF5C-3642-FF12-D748-1E97AB91BD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417" y="349703"/>
            <a:ext cx="8382000" cy="6184636"/>
          </a:xfrm>
          <a:prstGeom prst="rect">
            <a:avLst/>
          </a:prstGeom>
        </p:spPr>
      </p:pic>
    </p:spTree>
    <p:extLst>
      <p:ext uri="{BB962C8B-B14F-4D97-AF65-F5344CB8AC3E}">
        <p14:creationId xmlns:p14="http://schemas.microsoft.com/office/powerpoint/2010/main" val="2227373135"/>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600" dirty="0"/>
              <a:t>Is Where Your Heart Is</a:t>
            </a:r>
          </a:p>
          <a:p>
            <a:r>
              <a:rPr lang="en-US" sz="2400" dirty="0"/>
              <a:t>Matthew 6.19-21</a:t>
            </a:r>
          </a:p>
        </p:txBody>
      </p:sp>
      <p:sp>
        <p:nvSpPr>
          <p:cNvPr id="2" name="Title 1"/>
          <p:cNvSpPr>
            <a:spLocks noGrp="1"/>
          </p:cNvSpPr>
          <p:nvPr>
            <p:ph type="ctrTitle"/>
          </p:nvPr>
        </p:nvSpPr>
        <p:spPr/>
        <p:txBody>
          <a:bodyPr/>
          <a:lstStyle/>
          <a:p>
            <a:r>
              <a:rPr lang="en-US" sz="6000" dirty="0"/>
              <a:t>Heaven</a:t>
            </a:r>
            <a:endParaRPr lang="en-US" dirty="0"/>
          </a:p>
        </p:txBody>
      </p:sp>
    </p:spTree>
  </p:cSld>
  <p:clrMapOvr>
    <a:masterClrMapping/>
  </p:clrMapOvr>
  <p:transition spd="slow">
    <p:fad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25221</TotalTime>
  <Words>1810</Words>
  <Application>Microsoft Macintosh PowerPoint</Application>
  <PresentationFormat>On-screen Show (4:3)</PresentationFormat>
  <Paragraphs>215</Paragraphs>
  <Slides>39</Slides>
  <Notes>39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Calibri</vt:lpstr>
      <vt:lpstr>Constantia</vt:lpstr>
      <vt:lpstr>Wingdings</vt:lpstr>
      <vt:lpstr>Wingdings 2</vt:lpstr>
      <vt:lpstr>Paper</vt:lpstr>
      <vt:lpstr>Heaven</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PowerPoint Presentation</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 Is Where  Your Heart Is</vt:lpstr>
      <vt:lpstr>Heaven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Heaven</dc:title>
  <dc:subject/>
  <dc:creator>Roderick</dc:creator>
  <cp:keywords/>
  <dc:description/>
  <cp:lastModifiedBy>RODERICK GRACIANO</cp:lastModifiedBy>
  <cp:revision>157</cp:revision>
  <dcterms:created xsi:type="dcterms:W3CDTF">2010-07-09T02:58:29Z</dcterms:created>
  <dcterms:modified xsi:type="dcterms:W3CDTF">2026-10-02T22:31:20Z</dcterms:modified>
  <cp:category/>
</cp:coreProperties>
</file>